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6" r:id="rId4"/>
    <p:sldId id="298" r:id="rId5"/>
    <p:sldId id="297" r:id="rId6"/>
    <p:sldId id="299" r:id="rId7"/>
    <p:sldId id="280" r:id="rId8"/>
    <p:sldId id="258" r:id="rId9"/>
    <p:sldId id="260" r:id="rId10"/>
    <p:sldId id="294" r:id="rId11"/>
    <p:sldId id="295" r:id="rId12"/>
    <p:sldId id="259" r:id="rId13"/>
    <p:sldId id="261" r:id="rId14"/>
    <p:sldId id="265" r:id="rId15"/>
    <p:sldId id="264" r:id="rId16"/>
    <p:sldId id="266" r:id="rId17"/>
    <p:sldId id="262" r:id="rId18"/>
    <p:sldId id="263" r:id="rId19"/>
    <p:sldId id="270" r:id="rId20"/>
    <p:sldId id="284" r:id="rId21"/>
    <p:sldId id="289" r:id="rId22"/>
    <p:sldId id="271" r:id="rId23"/>
    <p:sldId id="285" r:id="rId24"/>
    <p:sldId id="290" r:id="rId25"/>
    <p:sldId id="286" r:id="rId26"/>
    <p:sldId id="291" r:id="rId27"/>
    <p:sldId id="287" r:id="rId28"/>
    <p:sldId id="292" r:id="rId29"/>
    <p:sldId id="288" r:id="rId30"/>
    <p:sldId id="293" r:id="rId31"/>
    <p:sldId id="279" r:id="rId32"/>
    <p:sldId id="300" r:id="rId33"/>
    <p:sldId id="283" r:id="rId34"/>
    <p:sldId id="277" r:id="rId35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76" autoAdjust="0"/>
  </p:normalViewPr>
  <p:slideViewPr>
    <p:cSldViewPr>
      <p:cViewPr varScale="1">
        <p:scale>
          <a:sx n="82" d="100"/>
          <a:sy n="82" d="100"/>
        </p:scale>
        <p:origin x="857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AFC89-FDE4-4AF0-AAE7-7928975999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8F4AE2C-2AFE-4AFC-AB7C-56F1A546EFCB}">
      <dgm:prSet phldrT="[Text]" custT="1"/>
      <dgm:spPr/>
      <dgm:t>
        <a:bodyPr/>
        <a:lstStyle/>
        <a:p>
          <a:r>
            <a:rPr lang="de-DE" sz="2000" dirty="0" smtClean="0"/>
            <a:t>im mathematischen Bereich</a:t>
          </a:r>
          <a:endParaRPr lang="de-DE" sz="2000" dirty="0"/>
        </a:p>
      </dgm:t>
    </dgm:pt>
    <dgm:pt modelId="{AFF623E0-C8CA-4BC1-9F05-F9564D89EDBC}" type="parTrans" cxnId="{BEFC801B-1414-48C6-8CE4-F4BAC6D25543}">
      <dgm:prSet/>
      <dgm:spPr/>
      <dgm:t>
        <a:bodyPr/>
        <a:lstStyle/>
        <a:p>
          <a:endParaRPr lang="de-DE"/>
        </a:p>
      </dgm:t>
    </dgm:pt>
    <dgm:pt modelId="{2E2608C4-C123-4A59-83E2-512188150949}" type="sibTrans" cxnId="{BEFC801B-1414-48C6-8CE4-F4BAC6D25543}">
      <dgm:prSet/>
      <dgm:spPr/>
      <dgm:t>
        <a:bodyPr/>
        <a:lstStyle/>
        <a:p>
          <a:endParaRPr lang="de-DE"/>
        </a:p>
      </dgm:t>
    </dgm:pt>
    <dgm:pt modelId="{A6B0108A-060E-4F64-949C-EE9C54255604}">
      <dgm:prSet phldrT="[Text]" custT="1"/>
      <dgm:spPr/>
      <dgm:t>
        <a:bodyPr/>
        <a:lstStyle/>
        <a:p>
          <a:r>
            <a:rPr lang="de-DE" sz="2000" dirty="0" smtClean="0"/>
            <a:t>im sprachlichen Bereich</a:t>
          </a:r>
          <a:endParaRPr lang="de-DE" sz="2000" dirty="0"/>
        </a:p>
      </dgm:t>
    </dgm:pt>
    <dgm:pt modelId="{77DCE10D-5A43-4C20-A388-8744C4E5AFC2}" type="parTrans" cxnId="{74F11EFE-68D3-46E6-AD85-105D02F939B4}">
      <dgm:prSet/>
      <dgm:spPr/>
      <dgm:t>
        <a:bodyPr/>
        <a:lstStyle/>
        <a:p>
          <a:endParaRPr lang="de-DE"/>
        </a:p>
      </dgm:t>
    </dgm:pt>
    <dgm:pt modelId="{614B550A-DBDD-4573-8908-0142C070920E}" type="sibTrans" cxnId="{74F11EFE-68D3-46E6-AD85-105D02F939B4}">
      <dgm:prSet/>
      <dgm:spPr/>
      <dgm:t>
        <a:bodyPr/>
        <a:lstStyle/>
        <a:p>
          <a:endParaRPr lang="de-DE"/>
        </a:p>
      </dgm:t>
    </dgm:pt>
    <dgm:pt modelId="{7BD89D28-E96B-4DCF-918D-9F06F32D2128}">
      <dgm:prSet phldrT="[Text]" custT="1"/>
      <dgm:spPr/>
      <dgm:t>
        <a:bodyPr/>
        <a:lstStyle/>
        <a:p>
          <a:r>
            <a:rPr lang="de-DE" sz="2000" dirty="0" smtClean="0"/>
            <a:t>im Arbeitsverhalten und bei der Konzentration</a:t>
          </a:r>
          <a:endParaRPr lang="de-DE" sz="2000" dirty="0"/>
        </a:p>
      </dgm:t>
    </dgm:pt>
    <dgm:pt modelId="{1583055A-E24B-4418-93B1-676E73DD3D21}" type="parTrans" cxnId="{82D0BD5E-F38E-4B42-BAEB-26019D112164}">
      <dgm:prSet/>
      <dgm:spPr/>
      <dgm:t>
        <a:bodyPr/>
        <a:lstStyle/>
        <a:p>
          <a:endParaRPr lang="de-DE"/>
        </a:p>
      </dgm:t>
    </dgm:pt>
    <dgm:pt modelId="{0924BD29-57F3-438E-AE0C-8BA3B5D717FD}" type="sibTrans" cxnId="{82D0BD5E-F38E-4B42-BAEB-26019D112164}">
      <dgm:prSet/>
      <dgm:spPr/>
      <dgm:t>
        <a:bodyPr/>
        <a:lstStyle/>
        <a:p>
          <a:endParaRPr lang="de-DE"/>
        </a:p>
      </dgm:t>
    </dgm:pt>
    <dgm:pt modelId="{4A70211A-5A50-4131-B281-EEA94F7F9D52}">
      <dgm:prSet phldrT="[Text]" custT="1"/>
      <dgm:spPr/>
      <dgm:t>
        <a:bodyPr/>
        <a:lstStyle/>
        <a:p>
          <a:r>
            <a:rPr lang="de-DE" sz="2000" dirty="0" smtClean="0"/>
            <a:t>im motorischen Bereich</a:t>
          </a:r>
          <a:endParaRPr lang="de-DE" sz="2000" dirty="0"/>
        </a:p>
      </dgm:t>
    </dgm:pt>
    <dgm:pt modelId="{9D54446F-F793-410A-A9D6-8E3C1F7BB0DC}" type="parTrans" cxnId="{FE27450B-E3D8-4909-AF8E-861F406AD065}">
      <dgm:prSet/>
      <dgm:spPr/>
      <dgm:t>
        <a:bodyPr/>
        <a:lstStyle/>
        <a:p>
          <a:endParaRPr lang="de-DE"/>
        </a:p>
      </dgm:t>
    </dgm:pt>
    <dgm:pt modelId="{071A0799-94F9-4C19-9048-58D6973DFD19}" type="sibTrans" cxnId="{FE27450B-E3D8-4909-AF8E-861F406AD065}">
      <dgm:prSet/>
      <dgm:spPr/>
      <dgm:t>
        <a:bodyPr/>
        <a:lstStyle/>
        <a:p>
          <a:endParaRPr lang="de-DE"/>
        </a:p>
      </dgm:t>
    </dgm:pt>
    <dgm:pt modelId="{8D332AD6-1718-4648-AC9D-ED6DCF9047CF}">
      <dgm:prSet phldrT="[Text]" custT="1"/>
      <dgm:spPr/>
      <dgm:t>
        <a:bodyPr/>
        <a:lstStyle/>
        <a:p>
          <a:r>
            <a:rPr lang="de-DE" sz="2000" dirty="0" smtClean="0"/>
            <a:t>im sozialen Bereich</a:t>
          </a:r>
          <a:endParaRPr lang="de-DE" sz="2000" dirty="0"/>
        </a:p>
      </dgm:t>
    </dgm:pt>
    <dgm:pt modelId="{EFBBC261-E35E-4742-B066-2B2A7FC39205}" type="parTrans" cxnId="{F504AC2B-E557-44EB-AEFA-7D86DD496A24}">
      <dgm:prSet/>
      <dgm:spPr/>
      <dgm:t>
        <a:bodyPr/>
        <a:lstStyle/>
        <a:p>
          <a:endParaRPr lang="de-DE"/>
        </a:p>
      </dgm:t>
    </dgm:pt>
    <dgm:pt modelId="{8DE201B9-A34D-4E5E-9DDE-2065FF612976}" type="sibTrans" cxnId="{F504AC2B-E557-44EB-AEFA-7D86DD496A24}">
      <dgm:prSet/>
      <dgm:spPr/>
      <dgm:t>
        <a:bodyPr/>
        <a:lstStyle/>
        <a:p>
          <a:endParaRPr lang="de-DE"/>
        </a:p>
      </dgm:t>
    </dgm:pt>
    <dgm:pt modelId="{8FBDD6AB-EC8A-4097-92EB-1440B7495766}" type="pres">
      <dgm:prSet presAssocID="{437AFC89-FDE4-4AF0-AAE7-7928975999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E98019A-68D8-4E93-8CD6-3BE7F9820CED}" type="pres">
      <dgm:prSet presAssocID="{58F4AE2C-2AFE-4AFC-AB7C-56F1A546EF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2E4D86-15CA-40CB-BBB6-F58D35AF0668}" type="pres">
      <dgm:prSet presAssocID="{2E2608C4-C123-4A59-83E2-512188150949}" presName="sibTrans" presStyleCnt="0"/>
      <dgm:spPr/>
    </dgm:pt>
    <dgm:pt modelId="{17DE1857-AC00-4330-8EA0-575BCAD1CD9B}" type="pres">
      <dgm:prSet presAssocID="{A6B0108A-060E-4F64-949C-EE9C542556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C608F7-5C36-40F5-B7D1-ADD02967E29F}" type="pres">
      <dgm:prSet presAssocID="{614B550A-DBDD-4573-8908-0142C070920E}" presName="sibTrans" presStyleCnt="0"/>
      <dgm:spPr/>
    </dgm:pt>
    <dgm:pt modelId="{0EA63DE2-B09D-42A4-91EF-BB5647B4E3F5}" type="pres">
      <dgm:prSet presAssocID="{7BD89D28-E96B-4DCF-918D-9F06F32D212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7C52A6-4244-49B7-A960-45E5A967845C}" type="pres">
      <dgm:prSet presAssocID="{0924BD29-57F3-438E-AE0C-8BA3B5D717FD}" presName="sibTrans" presStyleCnt="0"/>
      <dgm:spPr/>
    </dgm:pt>
    <dgm:pt modelId="{4F3F4B61-0FB5-4ADC-B896-E97F5223A543}" type="pres">
      <dgm:prSet presAssocID="{4A70211A-5A50-4131-B281-EEA94F7F9D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9F8306-EC1D-4C1D-9CB7-D304DEAC5B41}" type="pres">
      <dgm:prSet presAssocID="{071A0799-94F9-4C19-9048-58D6973DFD19}" presName="sibTrans" presStyleCnt="0"/>
      <dgm:spPr/>
    </dgm:pt>
    <dgm:pt modelId="{645659FB-F8DD-4CEB-A5D3-DFC8EEDEDFD0}" type="pres">
      <dgm:prSet presAssocID="{8D332AD6-1718-4648-AC9D-ED6DCF9047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DC14DA8-04ED-4329-9676-D7D4397348A3}" type="presOf" srcId="{58F4AE2C-2AFE-4AFC-AB7C-56F1A546EFCB}" destId="{0E98019A-68D8-4E93-8CD6-3BE7F9820CED}" srcOrd="0" destOrd="0" presId="urn:microsoft.com/office/officeart/2005/8/layout/default"/>
    <dgm:cxn modelId="{3A070E53-7B2C-40B7-96BE-C0DE787B12ED}" type="presOf" srcId="{4A70211A-5A50-4131-B281-EEA94F7F9D52}" destId="{4F3F4B61-0FB5-4ADC-B896-E97F5223A543}" srcOrd="0" destOrd="0" presId="urn:microsoft.com/office/officeart/2005/8/layout/default"/>
    <dgm:cxn modelId="{74F11EFE-68D3-46E6-AD85-105D02F939B4}" srcId="{437AFC89-FDE4-4AF0-AAE7-7928975999B4}" destId="{A6B0108A-060E-4F64-949C-EE9C54255604}" srcOrd="1" destOrd="0" parTransId="{77DCE10D-5A43-4C20-A388-8744C4E5AFC2}" sibTransId="{614B550A-DBDD-4573-8908-0142C070920E}"/>
    <dgm:cxn modelId="{399E3B2D-FC5A-49F1-828E-FAB1B68CF7ED}" type="presOf" srcId="{437AFC89-FDE4-4AF0-AAE7-7928975999B4}" destId="{8FBDD6AB-EC8A-4097-92EB-1440B7495766}" srcOrd="0" destOrd="0" presId="urn:microsoft.com/office/officeart/2005/8/layout/default"/>
    <dgm:cxn modelId="{FE27450B-E3D8-4909-AF8E-861F406AD065}" srcId="{437AFC89-FDE4-4AF0-AAE7-7928975999B4}" destId="{4A70211A-5A50-4131-B281-EEA94F7F9D52}" srcOrd="3" destOrd="0" parTransId="{9D54446F-F793-410A-A9D6-8E3C1F7BB0DC}" sibTransId="{071A0799-94F9-4C19-9048-58D6973DFD19}"/>
    <dgm:cxn modelId="{1CA0335F-CC56-4AB9-B319-0CD2146D8308}" type="presOf" srcId="{7BD89D28-E96B-4DCF-918D-9F06F32D2128}" destId="{0EA63DE2-B09D-42A4-91EF-BB5647B4E3F5}" srcOrd="0" destOrd="0" presId="urn:microsoft.com/office/officeart/2005/8/layout/default"/>
    <dgm:cxn modelId="{82D0BD5E-F38E-4B42-BAEB-26019D112164}" srcId="{437AFC89-FDE4-4AF0-AAE7-7928975999B4}" destId="{7BD89D28-E96B-4DCF-918D-9F06F32D2128}" srcOrd="2" destOrd="0" parTransId="{1583055A-E24B-4418-93B1-676E73DD3D21}" sibTransId="{0924BD29-57F3-438E-AE0C-8BA3B5D717FD}"/>
    <dgm:cxn modelId="{C1980FDD-B302-469E-9A72-A7C6D0F33B61}" type="presOf" srcId="{8D332AD6-1718-4648-AC9D-ED6DCF9047CF}" destId="{645659FB-F8DD-4CEB-A5D3-DFC8EEDEDFD0}" srcOrd="0" destOrd="0" presId="urn:microsoft.com/office/officeart/2005/8/layout/default"/>
    <dgm:cxn modelId="{BEFC801B-1414-48C6-8CE4-F4BAC6D25543}" srcId="{437AFC89-FDE4-4AF0-AAE7-7928975999B4}" destId="{58F4AE2C-2AFE-4AFC-AB7C-56F1A546EFCB}" srcOrd="0" destOrd="0" parTransId="{AFF623E0-C8CA-4BC1-9F05-F9564D89EDBC}" sibTransId="{2E2608C4-C123-4A59-83E2-512188150949}"/>
    <dgm:cxn modelId="{F504AC2B-E557-44EB-AEFA-7D86DD496A24}" srcId="{437AFC89-FDE4-4AF0-AAE7-7928975999B4}" destId="{8D332AD6-1718-4648-AC9D-ED6DCF9047CF}" srcOrd="4" destOrd="0" parTransId="{EFBBC261-E35E-4742-B066-2B2A7FC39205}" sibTransId="{8DE201B9-A34D-4E5E-9DDE-2065FF612976}"/>
    <dgm:cxn modelId="{05C7301A-1952-45C6-A067-75D0A3387F85}" type="presOf" srcId="{A6B0108A-060E-4F64-949C-EE9C54255604}" destId="{17DE1857-AC00-4330-8EA0-575BCAD1CD9B}" srcOrd="0" destOrd="0" presId="urn:microsoft.com/office/officeart/2005/8/layout/default"/>
    <dgm:cxn modelId="{F4E5C445-1E4F-465E-A848-D5D66A21F642}" type="presParOf" srcId="{8FBDD6AB-EC8A-4097-92EB-1440B7495766}" destId="{0E98019A-68D8-4E93-8CD6-3BE7F9820CED}" srcOrd="0" destOrd="0" presId="urn:microsoft.com/office/officeart/2005/8/layout/default"/>
    <dgm:cxn modelId="{E45A2C19-438A-4BD3-953D-5474B182A4FC}" type="presParOf" srcId="{8FBDD6AB-EC8A-4097-92EB-1440B7495766}" destId="{E02E4D86-15CA-40CB-BBB6-F58D35AF0668}" srcOrd="1" destOrd="0" presId="urn:microsoft.com/office/officeart/2005/8/layout/default"/>
    <dgm:cxn modelId="{D0F5BBCC-3804-4B3D-ACE0-0817A2BF439D}" type="presParOf" srcId="{8FBDD6AB-EC8A-4097-92EB-1440B7495766}" destId="{17DE1857-AC00-4330-8EA0-575BCAD1CD9B}" srcOrd="2" destOrd="0" presId="urn:microsoft.com/office/officeart/2005/8/layout/default"/>
    <dgm:cxn modelId="{7FC82FF6-E3EF-440C-880E-9520A7EAEF4A}" type="presParOf" srcId="{8FBDD6AB-EC8A-4097-92EB-1440B7495766}" destId="{88C608F7-5C36-40F5-B7D1-ADD02967E29F}" srcOrd="3" destOrd="0" presId="urn:microsoft.com/office/officeart/2005/8/layout/default"/>
    <dgm:cxn modelId="{109A722E-F7C1-4103-97A3-A1A258BFF81E}" type="presParOf" srcId="{8FBDD6AB-EC8A-4097-92EB-1440B7495766}" destId="{0EA63DE2-B09D-42A4-91EF-BB5647B4E3F5}" srcOrd="4" destOrd="0" presId="urn:microsoft.com/office/officeart/2005/8/layout/default"/>
    <dgm:cxn modelId="{02BE194B-5D70-43D8-B02E-D233AF70591A}" type="presParOf" srcId="{8FBDD6AB-EC8A-4097-92EB-1440B7495766}" destId="{3F7C52A6-4244-49B7-A960-45E5A967845C}" srcOrd="5" destOrd="0" presId="urn:microsoft.com/office/officeart/2005/8/layout/default"/>
    <dgm:cxn modelId="{AD11DFAD-2E2D-4A7E-9F98-EA4BB537EB6B}" type="presParOf" srcId="{8FBDD6AB-EC8A-4097-92EB-1440B7495766}" destId="{4F3F4B61-0FB5-4ADC-B896-E97F5223A543}" srcOrd="6" destOrd="0" presId="urn:microsoft.com/office/officeart/2005/8/layout/default"/>
    <dgm:cxn modelId="{8386E858-A804-4A10-955D-030D996FC2AD}" type="presParOf" srcId="{8FBDD6AB-EC8A-4097-92EB-1440B7495766}" destId="{EF9F8306-EC1D-4C1D-9CB7-D304DEAC5B41}" srcOrd="7" destOrd="0" presId="urn:microsoft.com/office/officeart/2005/8/layout/default"/>
    <dgm:cxn modelId="{A5C1C8BC-9991-48D0-9B6E-070DBF82E966}" type="presParOf" srcId="{8FBDD6AB-EC8A-4097-92EB-1440B7495766}" destId="{645659FB-F8DD-4CEB-A5D3-DFC8EEDEDF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8019A-68D8-4E93-8CD6-3BE7F9820CED}">
      <dsp:nvSpPr>
        <dsp:cNvPr id="0" name=""/>
        <dsp:cNvSpPr/>
      </dsp:nvSpPr>
      <dsp:spPr>
        <a:xfrm>
          <a:off x="0" y="525758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 mathematischen Bereich</a:t>
          </a:r>
          <a:endParaRPr lang="de-DE" sz="2000" kern="1200" dirty="0"/>
        </a:p>
      </dsp:txBody>
      <dsp:txXfrm>
        <a:off x="0" y="525758"/>
        <a:ext cx="2207524" cy="1324514"/>
      </dsp:txXfrm>
    </dsp:sp>
    <dsp:sp modelId="{17DE1857-AC00-4330-8EA0-575BCAD1CD9B}">
      <dsp:nvSpPr>
        <dsp:cNvPr id="0" name=""/>
        <dsp:cNvSpPr/>
      </dsp:nvSpPr>
      <dsp:spPr>
        <a:xfrm>
          <a:off x="2428276" y="525758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 sprachlichen Bereich</a:t>
          </a:r>
          <a:endParaRPr lang="de-DE" sz="2000" kern="1200" dirty="0"/>
        </a:p>
      </dsp:txBody>
      <dsp:txXfrm>
        <a:off x="2428276" y="525758"/>
        <a:ext cx="2207524" cy="1324514"/>
      </dsp:txXfrm>
    </dsp:sp>
    <dsp:sp modelId="{0EA63DE2-B09D-42A4-91EF-BB5647B4E3F5}">
      <dsp:nvSpPr>
        <dsp:cNvPr id="0" name=""/>
        <dsp:cNvSpPr/>
      </dsp:nvSpPr>
      <dsp:spPr>
        <a:xfrm>
          <a:off x="4856553" y="525758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 Arbeitsverhalten und bei der Konzentration</a:t>
          </a:r>
          <a:endParaRPr lang="de-DE" sz="2000" kern="1200" dirty="0"/>
        </a:p>
      </dsp:txBody>
      <dsp:txXfrm>
        <a:off x="4856553" y="525758"/>
        <a:ext cx="2207524" cy="1324514"/>
      </dsp:txXfrm>
    </dsp:sp>
    <dsp:sp modelId="{4F3F4B61-0FB5-4ADC-B896-E97F5223A543}">
      <dsp:nvSpPr>
        <dsp:cNvPr id="0" name=""/>
        <dsp:cNvSpPr/>
      </dsp:nvSpPr>
      <dsp:spPr>
        <a:xfrm>
          <a:off x="1214138" y="2071025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 motorischen Bereich</a:t>
          </a:r>
          <a:endParaRPr lang="de-DE" sz="2000" kern="1200" dirty="0"/>
        </a:p>
      </dsp:txBody>
      <dsp:txXfrm>
        <a:off x="1214138" y="2071025"/>
        <a:ext cx="2207524" cy="1324514"/>
      </dsp:txXfrm>
    </dsp:sp>
    <dsp:sp modelId="{645659FB-F8DD-4CEB-A5D3-DFC8EEDEDFD0}">
      <dsp:nvSpPr>
        <dsp:cNvPr id="0" name=""/>
        <dsp:cNvSpPr/>
      </dsp:nvSpPr>
      <dsp:spPr>
        <a:xfrm>
          <a:off x="3642415" y="2071025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 sozialen Bereich</a:t>
          </a:r>
          <a:endParaRPr lang="de-DE" sz="2000" kern="1200" dirty="0"/>
        </a:p>
      </dsp:txBody>
      <dsp:txXfrm>
        <a:off x="3642415" y="2071025"/>
        <a:ext cx="2207524" cy="13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57BB3-B323-4656-BBEA-A289831221C0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CCCA2-F938-4255-99A6-BC35974DF9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680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B229-F084-47E4-A05C-47A2E0044F16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A83C8-3711-4EA1-8DDB-B61451884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69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A83C8-3711-4EA1-8DDB-B614518840E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8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513E5C-CEC1-49EE-A706-0430C45DD9C8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6000" dirty="0" smtClean="0">
                <a:latin typeface="+mn-lt"/>
                <a:cs typeface="Tahoma" pitchFamily="34" charset="0"/>
              </a:rPr>
              <a:t>Mein Kind kommt in die Schule</a:t>
            </a:r>
            <a:endParaRPr lang="de-DE" sz="6000" dirty="0">
              <a:latin typeface="+mn-lt"/>
              <a:cs typeface="Tahoma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105247"/>
          </a:xfrm>
        </p:spPr>
        <p:txBody>
          <a:bodyPr>
            <a:noAutofit/>
          </a:bodyPr>
          <a:lstStyle/>
          <a:p>
            <a:r>
              <a:rPr lang="de-DE" sz="3600" dirty="0" smtClean="0">
                <a:solidFill>
                  <a:schemeClr val="tx1"/>
                </a:solidFill>
                <a:cs typeface="Tahoma" pitchFamily="34" charset="0"/>
              </a:rPr>
              <a:t>Liebe Eltern, </a:t>
            </a:r>
          </a:p>
          <a:p>
            <a:r>
              <a:rPr lang="de-DE" sz="3600" dirty="0">
                <a:solidFill>
                  <a:schemeClr val="tx1"/>
                </a:solidFill>
                <a:cs typeface="Tahoma" pitchFamily="34" charset="0"/>
              </a:rPr>
              <a:t>h</a:t>
            </a:r>
            <a:r>
              <a:rPr lang="de-DE" sz="3600" dirty="0" smtClean="0">
                <a:solidFill>
                  <a:schemeClr val="tx1"/>
                </a:solidFill>
                <a:cs typeface="Tahoma" pitchFamily="34" charset="0"/>
              </a:rPr>
              <a:t>erzlich willkommen zum  Informationsabend!</a:t>
            </a:r>
            <a:endParaRPr lang="de-DE" sz="36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36096" y="4046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88496" y="5570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40896" y="7094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893296" y="8618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045696" y="10142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198096" y="11666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350496" y="13190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502896" y="14714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0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Einschulungskorridor von Juli bis September</a:t>
            </a:r>
          </a:p>
          <a:p>
            <a:pPr marL="0" indent="0">
              <a:buNone/>
            </a:pPr>
            <a:r>
              <a:rPr lang="de-DE" sz="2800" dirty="0" smtClean="0"/>
              <a:t>für alle Kinder, die im Zeitraum vom</a:t>
            </a:r>
          </a:p>
          <a:p>
            <a:pPr marL="0" indent="0">
              <a:buNone/>
            </a:pPr>
            <a:r>
              <a:rPr lang="de-DE" sz="2800" dirty="0" smtClean="0"/>
              <a:t>01.07. bis </a:t>
            </a:r>
            <a:r>
              <a:rPr lang="de-DE" sz="2800" dirty="0" smtClean="0"/>
              <a:t>30.09.2023 </a:t>
            </a:r>
            <a:r>
              <a:rPr lang="de-DE" sz="2800" dirty="0" smtClean="0"/>
              <a:t>sechs Jahre alt werden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 Auch diese Kinder durchlaufen das Anmelde- und </a:t>
            </a:r>
            <a:r>
              <a:rPr lang="de-DE" sz="2800" dirty="0" smtClean="0"/>
              <a:t> </a:t>
            </a:r>
          </a:p>
          <a:p>
            <a:pPr marL="0" indent="0">
              <a:buNone/>
            </a:pPr>
            <a:r>
              <a:rPr lang="de-DE" sz="2800" dirty="0" smtClean="0"/>
              <a:t>    Einschulungsverfahren.</a:t>
            </a:r>
            <a:endParaRPr lang="de-DE" sz="2800" dirty="0"/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 Die Schule </a:t>
            </a:r>
            <a:r>
              <a:rPr lang="de-DE" sz="2800" dirty="0"/>
              <a:t>berät auf Wunsch </a:t>
            </a:r>
            <a:r>
              <a:rPr lang="de-DE" sz="2800" dirty="0" smtClean="0"/>
              <a:t>und spricht eine  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Empfehlung aus.</a:t>
            </a:r>
            <a:endParaRPr lang="de-DE" sz="2800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19056" cy="1146456"/>
          </a:xfrm>
        </p:spPr>
        <p:txBody>
          <a:bodyPr/>
          <a:lstStyle/>
          <a:p>
            <a:r>
              <a:rPr lang="de-DE" dirty="0" smtClean="0"/>
              <a:t>Gesetzliche Regelungen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1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 smtClean="0"/>
              <a:t>Einschulungskorridor von Juli bis September</a:t>
            </a:r>
          </a:p>
          <a:p>
            <a:pPr marL="0" indent="0">
              <a:buNone/>
            </a:pPr>
            <a:r>
              <a:rPr lang="de-DE" sz="2800" dirty="0" smtClean="0"/>
              <a:t>für alle Kinder, die im Zeitraum vom</a:t>
            </a:r>
          </a:p>
          <a:p>
            <a:pPr marL="0" indent="0">
              <a:buNone/>
            </a:pPr>
            <a:r>
              <a:rPr lang="de-DE" sz="2800" dirty="0" smtClean="0"/>
              <a:t>01.07. bis 30.09. 2023 sechs Jahre alt werden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 Soll die Einschulung auf das folgende Schuljahr verschoben werden, bitten wir um eine schriftliche Mitteilung bis spätestens 30.03.2023.</a:t>
            </a:r>
            <a:endParaRPr lang="de-DE" sz="2800" dirty="0"/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 Wird bis 30.03.2023 keine schriftliche Erklärung abgegeben, wird das Kind zum kommenden Schuljahr schulpflichtig.</a:t>
            </a:r>
            <a:endParaRPr lang="de-DE" sz="2800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19056" cy="1146456"/>
          </a:xfrm>
        </p:spPr>
        <p:txBody>
          <a:bodyPr/>
          <a:lstStyle/>
          <a:p>
            <a:r>
              <a:rPr lang="de-DE" dirty="0" smtClean="0"/>
              <a:t>Gesetzliche Regelungen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72816"/>
            <a:ext cx="7740848" cy="471338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de-DE" sz="2800" dirty="0"/>
              <a:t> </a:t>
            </a:r>
            <a:r>
              <a:rPr lang="de-DE" sz="2800" dirty="0" smtClean="0"/>
              <a:t>Fragebogen zur „Vorbereitung der Schuleinschreibung“ größtenteils bereits im Sekretariat der Schule abgegeben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 Beobachtung der Vorschulkinder durch die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Lehrkräfte in den Kindergärten </a:t>
            </a:r>
            <a:r>
              <a:rPr lang="de-DE" sz="2800" b="1" smtClean="0"/>
              <a:t>bereits erfolgt</a:t>
            </a:r>
            <a:endParaRPr lang="de-DE" sz="2800" b="1" dirty="0" smtClean="0"/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 Schulfähigkeitsüberprüfung in der Schule evtl. in Ausnahmefällen (01.03.23, 14.00-15.00 Uhr)</a:t>
            </a:r>
          </a:p>
          <a:p>
            <a:pPr marL="0" indent="0">
              <a:buNone/>
            </a:pPr>
            <a:r>
              <a:rPr lang="de-DE" sz="2800" dirty="0" smtClean="0">
                <a:sym typeface="Wingdings"/>
              </a:rPr>
              <a:t>              nur wenn die Beobachtungen im</a:t>
            </a:r>
          </a:p>
          <a:p>
            <a:pPr marL="0" indent="0">
              <a:buNone/>
            </a:pPr>
            <a:r>
              <a:rPr lang="de-DE" sz="2800" dirty="0">
                <a:sym typeface="Wingdings"/>
              </a:rPr>
              <a:t> </a:t>
            </a:r>
            <a:r>
              <a:rPr lang="de-DE" sz="2800" dirty="0" smtClean="0">
                <a:sym typeface="Wingdings"/>
              </a:rPr>
              <a:t>                 Kindergarten nicht ausreichend Sicherheit </a:t>
            </a:r>
          </a:p>
          <a:p>
            <a:pPr marL="0" indent="0">
              <a:buNone/>
            </a:pPr>
            <a:r>
              <a:rPr lang="de-DE" sz="2800" dirty="0">
                <a:sym typeface="Wingdings"/>
              </a:rPr>
              <a:t> </a:t>
            </a:r>
            <a:r>
              <a:rPr lang="de-DE" sz="2800" dirty="0" smtClean="0">
                <a:sym typeface="Wingdings"/>
              </a:rPr>
              <a:t>                 geben bzw. bei besonderen Auffälligkeiten</a:t>
            </a: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626968" cy="107444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Schulische Kontakte </a:t>
            </a:r>
            <a:br>
              <a:rPr lang="de-DE" dirty="0" smtClean="0"/>
            </a:br>
            <a:r>
              <a:rPr lang="de-DE" dirty="0" smtClean="0"/>
              <a:t>bis September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ym typeface="Wingdings"/>
              </a:rPr>
              <a:t>        </a:t>
            </a:r>
            <a:r>
              <a:rPr lang="de-DE" sz="2600" dirty="0"/>
              <a:t>Schulfähigkeitsüberprüfung in der </a:t>
            </a:r>
            <a:r>
              <a:rPr lang="de-DE" sz="2600" dirty="0" smtClean="0"/>
              <a:t>Schule</a:t>
            </a:r>
          </a:p>
          <a:p>
            <a:pPr marL="0" indent="0">
              <a:buNone/>
            </a:pPr>
            <a:r>
              <a:rPr lang="de-DE" sz="2600" dirty="0"/>
              <a:t> </a:t>
            </a:r>
            <a:r>
              <a:rPr lang="de-DE" sz="2600" dirty="0" smtClean="0"/>
              <a:t>            </a:t>
            </a:r>
            <a:r>
              <a:rPr lang="de-DE" dirty="0" smtClean="0">
                <a:sym typeface="Wingdings"/>
              </a:rPr>
              <a:t> </a:t>
            </a:r>
            <a:r>
              <a:rPr lang="de-DE" sz="2600" dirty="0" smtClean="0">
                <a:solidFill>
                  <a:schemeClr val="tx1"/>
                </a:solidFill>
                <a:sym typeface="Wingdings"/>
              </a:rPr>
              <a:t></a:t>
            </a:r>
            <a:r>
              <a:rPr lang="de-DE" sz="2600" dirty="0" smtClean="0">
                <a:sym typeface="Wingdings"/>
              </a:rPr>
              <a:t>  für Kinder, die keinen Kindergarten</a:t>
            </a:r>
          </a:p>
          <a:p>
            <a:pPr marL="0" indent="0">
              <a:buNone/>
            </a:pPr>
            <a:r>
              <a:rPr lang="de-DE" sz="2600" dirty="0">
                <a:sym typeface="Wingdings"/>
              </a:rPr>
              <a:t> </a:t>
            </a:r>
            <a:r>
              <a:rPr lang="de-DE" sz="2600" dirty="0" smtClean="0">
                <a:sym typeface="Wingdings"/>
              </a:rPr>
              <a:t>                   besuchen </a:t>
            </a:r>
            <a:endParaRPr lang="de-DE" sz="2600" dirty="0" smtClean="0">
              <a:sym typeface="Wingdings"/>
            </a:endParaRPr>
          </a:p>
          <a:p>
            <a:pPr marL="0" indent="0">
              <a:buNone/>
            </a:pPr>
            <a:r>
              <a:rPr lang="de-DE" sz="2600" dirty="0" smtClean="0">
                <a:sym typeface="Wingdings"/>
              </a:rPr>
              <a:t>                für Kinder, die auf Antrag eingeschult </a:t>
            </a:r>
          </a:p>
          <a:p>
            <a:pPr marL="0" indent="0">
              <a:buNone/>
            </a:pPr>
            <a:r>
              <a:rPr lang="de-DE" sz="2600" dirty="0" smtClean="0">
                <a:sym typeface="Wingdings"/>
              </a:rPr>
              <a:t>                    </a:t>
            </a:r>
            <a:r>
              <a:rPr lang="de-DE" sz="2600" dirty="0" smtClean="0">
                <a:sym typeface="Wingdings"/>
              </a:rPr>
              <a:t>werden sollen und Unsicherheiten </a:t>
            </a:r>
          </a:p>
          <a:p>
            <a:pPr marL="0" indent="0">
              <a:buNone/>
            </a:pPr>
            <a:r>
              <a:rPr lang="de-DE" sz="2600" dirty="0" smtClean="0">
                <a:sym typeface="Wingdings"/>
              </a:rPr>
              <a:t>                    bestehen</a:t>
            </a:r>
          </a:p>
          <a:p>
            <a:pPr marL="0" indent="0">
              <a:buNone/>
            </a:pPr>
            <a:r>
              <a:rPr lang="de-DE" sz="2600" dirty="0" smtClean="0">
                <a:sym typeface="Wingdings"/>
              </a:rPr>
              <a:t>         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698976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Schulische Kontakte </a:t>
            </a:r>
            <a:br>
              <a:rPr lang="de-DE" dirty="0" smtClean="0"/>
            </a:br>
            <a:r>
              <a:rPr lang="de-DE" dirty="0" smtClean="0"/>
              <a:t>bis September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7833" y="2204864"/>
            <a:ext cx="7736615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pPr>
              <a:buFont typeface="Wingdings"/>
              <a:buChar char="Ø"/>
            </a:pPr>
            <a:r>
              <a:rPr lang="de-DE" sz="3200" dirty="0" smtClean="0"/>
              <a:t>Schuleinschreibung am 21.03.2023 oder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/>
              <a:t>Zurückstellung oder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 smtClean="0"/>
              <a:t>Einschulung 2024 im Rahmen des Einschulungskorridors (</a:t>
            </a:r>
            <a:r>
              <a:rPr lang="de-DE" sz="3200" b="1" dirty="0" smtClean="0"/>
              <a:t>keine</a:t>
            </a:r>
            <a:r>
              <a:rPr lang="de-DE" sz="3200" dirty="0" smtClean="0"/>
              <a:t> Zurückstellung)</a:t>
            </a:r>
            <a:endParaRPr lang="de-DE" sz="3200" dirty="0"/>
          </a:p>
          <a:p>
            <a:pPr marL="0" indent="0">
              <a:buNone/>
            </a:pPr>
            <a:endParaRPr lang="de-DE" sz="3200" dirty="0"/>
          </a:p>
          <a:p>
            <a:pPr>
              <a:buFont typeface="Wingdings" pitchFamily="2" charset="2"/>
              <a:buChar char="Ø"/>
            </a:pPr>
            <a:endParaRPr lang="de-DE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15000" cy="114645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Wie geht es dann weiter?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4104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smtClean="0"/>
              <a:t>Schuleinschreibung am </a:t>
            </a:r>
            <a:r>
              <a:rPr lang="de-DE" b="1" dirty="0" smtClean="0"/>
              <a:t>21.03.2023 von 15.00 - 18.00 Uhr</a:t>
            </a:r>
            <a:r>
              <a:rPr lang="de-DE" dirty="0" smtClean="0"/>
              <a:t> in den Räumen der Grundschule Waakirchen</a:t>
            </a:r>
          </a:p>
          <a:p>
            <a:pPr marL="0" indent="0">
              <a:buNone/>
            </a:pPr>
            <a:r>
              <a:rPr lang="de-DE" dirty="0" smtClean="0"/>
              <a:t>Dazu bringen Sie bitte Ihr Kind und folgende Unterlagen mit:</a:t>
            </a: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Geburtsurkunde </a:t>
            </a:r>
            <a:r>
              <a:rPr lang="de-DE" dirty="0"/>
              <a:t>und ggf. Sorgerechtsbeschluss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(</a:t>
            </a:r>
            <a:r>
              <a:rPr lang="de-DE" dirty="0"/>
              <a:t>bei </a:t>
            </a:r>
            <a:r>
              <a:rPr lang="de-DE" dirty="0" smtClean="0"/>
              <a:t>Alleinerziehenden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Bestätigung </a:t>
            </a:r>
            <a:r>
              <a:rPr lang="de-DE" dirty="0"/>
              <a:t>des Gesundheitsamtes (Mitteilungsbogen)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059016" cy="1252728"/>
          </a:xfrm>
        </p:spPr>
        <p:txBody>
          <a:bodyPr/>
          <a:lstStyle/>
          <a:p>
            <a:r>
              <a:rPr lang="de-DE" dirty="0" smtClean="0"/>
              <a:t>Schuleinschreibung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7408333" cy="4536504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Elternbeirat wird anwesend sein</a:t>
            </a:r>
          </a:p>
          <a:p>
            <a:r>
              <a:rPr lang="de-DE" dirty="0" smtClean="0"/>
              <a:t>Es gibt keine festen Termine</a:t>
            </a:r>
          </a:p>
          <a:p>
            <a:r>
              <a:rPr lang="de-DE" dirty="0" err="1" smtClean="0"/>
              <a:t>LehrerIn</a:t>
            </a:r>
            <a:r>
              <a:rPr lang="de-DE" dirty="0" smtClean="0"/>
              <a:t> </a:t>
            </a:r>
            <a:r>
              <a:rPr lang="de-DE" dirty="0" smtClean="0"/>
              <a:t>spielt mit Vater bzw. Mutter und dem Kind ein Würfelspiel (Kontaktaufnahme)</a:t>
            </a:r>
          </a:p>
          <a:p>
            <a:r>
              <a:rPr lang="de-DE" dirty="0" smtClean="0"/>
              <a:t>Das </a:t>
            </a:r>
            <a:r>
              <a:rPr lang="de-DE" dirty="0"/>
              <a:t>K</a:t>
            </a:r>
            <a:r>
              <a:rPr lang="de-DE" dirty="0" smtClean="0"/>
              <a:t>ind soll sich selbst malen</a:t>
            </a:r>
          </a:p>
          <a:p>
            <a:r>
              <a:rPr lang="de-DE" dirty="0"/>
              <a:t>W</a:t>
            </a:r>
            <a:r>
              <a:rPr lang="de-DE" dirty="0" smtClean="0"/>
              <a:t>ährenddessen geht die Lehrkraft mit Mutter/Vater die Unterlagen und Angaben (Adresse, Religionszugehörigkeit,...) durch</a:t>
            </a:r>
          </a:p>
          <a:p>
            <a:r>
              <a:rPr lang="de-DE" dirty="0" smtClean="0"/>
              <a:t>Erhalt der Materialliste (Stifte, Kleber usw. könnten z.B. als Geschenke in die Schultüte kommen)</a:t>
            </a:r>
          </a:p>
          <a:p>
            <a:r>
              <a:rPr lang="de-DE" dirty="0" smtClean="0"/>
              <a:t>Das Kind bekommt einen Ausmalkalender, einen Schulausweis sowie einen Bleistift, und das Bild wird aufgehängt</a:t>
            </a:r>
          </a:p>
          <a:p>
            <a:r>
              <a:rPr lang="de-DE" dirty="0" smtClean="0"/>
              <a:t>Ein </a:t>
            </a:r>
            <a:r>
              <a:rPr lang="de-DE" dirty="0" smtClean="0"/>
              <a:t>Wunsch bzgl. </a:t>
            </a:r>
            <a:r>
              <a:rPr lang="de-DE" dirty="0"/>
              <a:t>d</a:t>
            </a:r>
            <a:r>
              <a:rPr lang="de-DE" dirty="0" smtClean="0"/>
              <a:t>er Klassenbildung </a:t>
            </a:r>
            <a:r>
              <a:rPr lang="de-DE" dirty="0" smtClean="0"/>
              <a:t>darf geäußert werden; kein Anspruch auf Erfüllung</a:t>
            </a:r>
          </a:p>
          <a:p>
            <a:r>
              <a:rPr lang="de-DE" dirty="0"/>
              <a:t>Anmeldung zur </a:t>
            </a:r>
            <a:r>
              <a:rPr lang="de-DE" dirty="0" err="1"/>
              <a:t>Schulkindbetreuung</a:t>
            </a:r>
            <a:r>
              <a:rPr lang="de-DE" dirty="0"/>
              <a:t> in </a:t>
            </a:r>
            <a:r>
              <a:rPr lang="de-DE" dirty="0" smtClean="0"/>
              <a:t>den </a:t>
            </a:r>
            <a:r>
              <a:rPr lang="de-DE" dirty="0"/>
              <a:t>Räumen der </a:t>
            </a:r>
            <a:r>
              <a:rPr lang="de-DE" dirty="0" err="1" smtClean="0"/>
              <a:t>Schukischawa</a:t>
            </a:r>
            <a:r>
              <a:rPr lang="de-DE" dirty="0" smtClean="0"/>
              <a:t> in Schaftlach möglich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15000" cy="1146456"/>
          </a:xfrm>
        </p:spPr>
        <p:txBody>
          <a:bodyPr/>
          <a:lstStyle/>
          <a:p>
            <a:r>
              <a:rPr lang="de-DE" dirty="0" smtClean="0"/>
              <a:t>Schuleinschreibung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16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600" dirty="0" smtClean="0"/>
              <a:t>Zurückstellung nur einmal zulässig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 smtClean="0"/>
              <a:t>Schriftlichen Antrag stellen, über den die Schulleitung entscheidet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 smtClean="0"/>
              <a:t>Unter Umständen Gutachten vom Kinderarzt/ Therapeuten/Logopäden … erforderlich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 smtClean="0"/>
              <a:t>Zurückstellung auch bei sonderpädagogischem Förderbedarf möglich (Inklusion!)</a:t>
            </a:r>
          </a:p>
          <a:p>
            <a:pPr>
              <a:buFont typeface="Wingdings" pitchFamily="2" charset="2"/>
              <a:buChar char="Ø"/>
            </a:pPr>
            <a:endParaRPr lang="de-DE" sz="2600" dirty="0" smtClean="0"/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63691"/>
            <a:ext cx="4536504" cy="1252728"/>
          </a:xfrm>
        </p:spPr>
        <p:txBody>
          <a:bodyPr/>
          <a:lstStyle/>
          <a:p>
            <a:r>
              <a:rPr lang="de-DE" dirty="0" smtClean="0"/>
              <a:t>Zurückstellung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u="sng" dirty="0" smtClean="0"/>
              <a:t>  </a:t>
            </a:r>
          </a:p>
          <a:p>
            <a:pPr marL="0" indent="0">
              <a:buNone/>
            </a:pPr>
            <a:r>
              <a:rPr lang="de-DE" dirty="0" smtClean="0"/>
              <a:t>      </a:t>
            </a:r>
            <a:r>
              <a:rPr lang="de-DE" sz="4400" dirty="0" smtClean="0">
                <a:solidFill>
                  <a:schemeClr val="bg1"/>
                </a:solidFill>
              </a:rPr>
              <a:t>Zurückstellung</a:t>
            </a:r>
            <a:endParaRPr lang="de-DE" sz="44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u="sng" dirty="0" smtClean="0"/>
          </a:p>
          <a:p>
            <a:pPr marL="0" indent="0">
              <a:buNone/>
            </a:pPr>
            <a:r>
              <a:rPr lang="de-DE" sz="2600" u="sng" dirty="0" smtClean="0"/>
              <a:t>Sinnvoll ist die Zurückstellung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b</a:t>
            </a:r>
            <a:r>
              <a:rPr lang="de-DE" sz="2600" dirty="0" smtClean="0"/>
              <a:t>ei Kindern mit zarter Konstitution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w</a:t>
            </a:r>
            <a:r>
              <a:rPr lang="de-DE" sz="2600" dirty="0" smtClean="0"/>
              <a:t>enn Erzieherinnen und Lehrkräfte eine Zurückstellung empfehlen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w</a:t>
            </a:r>
            <a:r>
              <a:rPr lang="de-DE" sz="2600" dirty="0" smtClean="0"/>
              <a:t>enn die Loslösung von den Eltern noch nicht erfolgt ist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w</a:t>
            </a:r>
            <a:r>
              <a:rPr lang="de-DE" sz="2600" dirty="0" smtClean="0"/>
              <a:t>enn Kinder noch an den Folgen längerer Krankheit leiden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w</a:t>
            </a:r>
            <a:r>
              <a:rPr lang="de-DE" sz="2600" dirty="0" smtClean="0"/>
              <a:t>enn Kinder mehr am Spielen als an der Schule interessiert sind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6174"/>
            <a:ext cx="6624736" cy="1278091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/>
              <a:t>Was erwartet Ihr Kind in der Schule? – Was können Sie bis September noch tun?</a:t>
            </a:r>
            <a:endParaRPr lang="de-DE" sz="36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83568" y="3933056"/>
            <a:ext cx="3822192" cy="89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788024" y="3933056"/>
            <a:ext cx="3822192" cy="89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  <p:graphicFrame>
        <p:nvGraphicFramePr>
          <p:cNvPr id="14" name="Inhaltsplatzhalter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4822716"/>
              </p:ext>
            </p:extLst>
          </p:nvPr>
        </p:nvGraphicFramePr>
        <p:xfrm>
          <a:off x="1039961" y="2060848"/>
          <a:ext cx="7064078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98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3744416"/>
          </a:xfrm>
        </p:spPr>
        <p:txBody>
          <a:bodyPr>
            <a:normAutofit fontScale="25000" lnSpcReduction="20000"/>
          </a:bodyPr>
          <a:lstStyle/>
          <a:p>
            <a:r>
              <a:rPr lang="de-DE" sz="7200" dirty="0" smtClean="0">
                <a:cs typeface="Tahoma" pitchFamily="34" charset="0"/>
              </a:rPr>
              <a:t>Begrüßung und Vorstellung der Anwesenden</a:t>
            </a:r>
          </a:p>
          <a:p>
            <a:r>
              <a:rPr lang="de-DE" sz="7200" dirty="0" smtClean="0">
                <a:cs typeface="Tahoma" pitchFamily="34" charset="0"/>
              </a:rPr>
              <a:t>Die Schule in </a:t>
            </a:r>
            <a:r>
              <a:rPr lang="de-DE" sz="7200" dirty="0" err="1" smtClean="0">
                <a:cs typeface="Tahoma" pitchFamily="34" charset="0"/>
              </a:rPr>
              <a:t>Waakirchen</a:t>
            </a:r>
            <a:r>
              <a:rPr lang="de-DE" sz="7200" dirty="0" smtClean="0">
                <a:cs typeface="Tahoma" pitchFamily="34" charset="0"/>
              </a:rPr>
              <a:t> – Zahlen und Fakten</a:t>
            </a:r>
          </a:p>
          <a:p>
            <a:r>
              <a:rPr lang="de-DE" sz="7200" dirty="0" smtClean="0">
                <a:cs typeface="Tahoma" pitchFamily="34" charset="0"/>
              </a:rPr>
              <a:t>Schulkindbetreuung </a:t>
            </a:r>
            <a:r>
              <a:rPr lang="de-DE" sz="7200" dirty="0">
                <a:cs typeface="Tahoma" pitchFamily="34" charset="0"/>
              </a:rPr>
              <a:t>(Frau Köstler</a:t>
            </a:r>
            <a:r>
              <a:rPr lang="de-DE" sz="7200" dirty="0" smtClean="0">
                <a:cs typeface="Tahoma" pitchFamily="34" charset="0"/>
              </a:rPr>
              <a:t>)</a:t>
            </a:r>
          </a:p>
          <a:p>
            <a:r>
              <a:rPr lang="de-DE" sz="7200" dirty="0" smtClean="0">
                <a:cs typeface="Tahoma" pitchFamily="34" charset="0"/>
              </a:rPr>
              <a:t>Buslinien</a:t>
            </a:r>
          </a:p>
          <a:p>
            <a:r>
              <a:rPr lang="de-DE" sz="7200" dirty="0">
                <a:cs typeface="Tahoma" pitchFamily="34" charset="0"/>
              </a:rPr>
              <a:t>G</a:t>
            </a:r>
            <a:r>
              <a:rPr lang="de-DE" sz="7200" dirty="0" smtClean="0">
                <a:cs typeface="Tahoma" pitchFamily="34" charset="0"/>
              </a:rPr>
              <a:t>esetzliche Regelungen zum Schuleintrittsalter</a:t>
            </a:r>
          </a:p>
          <a:p>
            <a:r>
              <a:rPr lang="de-DE" sz="7200" dirty="0">
                <a:cs typeface="Tahoma" pitchFamily="34" charset="0"/>
              </a:rPr>
              <a:t>S</a:t>
            </a:r>
            <a:r>
              <a:rPr lang="de-DE" sz="7200" dirty="0" smtClean="0">
                <a:cs typeface="Tahoma" pitchFamily="34" charset="0"/>
              </a:rPr>
              <a:t>chulische Kontakte bis zum September</a:t>
            </a:r>
          </a:p>
          <a:p>
            <a:r>
              <a:rPr lang="de-DE" sz="7200" dirty="0" smtClean="0">
                <a:cs typeface="Tahoma" pitchFamily="34" charset="0"/>
              </a:rPr>
              <a:t>Ablauf der Schuleinschreibung am 21.03.2023</a:t>
            </a:r>
          </a:p>
          <a:p>
            <a:r>
              <a:rPr lang="de-DE" sz="7200" dirty="0" smtClean="0">
                <a:cs typeface="Tahoma" pitchFamily="34" charset="0"/>
              </a:rPr>
              <a:t>Was erwartet Ihr Kind in der Schule, und was können Sie bis September noch tun?</a:t>
            </a:r>
          </a:p>
          <a:p>
            <a:r>
              <a:rPr lang="de-DE" sz="7200" dirty="0" smtClean="0">
                <a:cs typeface="Tahoma" pitchFamily="34" charset="0"/>
              </a:rPr>
              <a:t>Was kommt/kann in die Schultüte?</a:t>
            </a:r>
          </a:p>
          <a:p>
            <a:r>
              <a:rPr lang="de-DE" sz="7200" dirty="0" smtClean="0">
                <a:cs typeface="Tahoma" pitchFamily="34" charset="0"/>
              </a:rPr>
              <a:t>Beantwortung der gestellten Fragen</a:t>
            </a:r>
          </a:p>
          <a:p>
            <a:r>
              <a:rPr lang="de-DE" sz="7200" dirty="0" smtClean="0">
                <a:cs typeface="Tahoma" pitchFamily="34" charset="0"/>
              </a:rPr>
              <a:t>Sie müssen nicht mitschreiben, diese Präsentation finden Sie auf unserer Homepage: </a:t>
            </a:r>
          </a:p>
          <a:p>
            <a:pPr marL="0" indent="0">
              <a:buNone/>
            </a:pPr>
            <a:r>
              <a:rPr lang="de-DE" sz="7200" dirty="0">
                <a:cs typeface="Tahoma" pitchFamily="34" charset="0"/>
              </a:rPr>
              <a:t> </a:t>
            </a:r>
            <a:r>
              <a:rPr lang="de-DE" sz="7200" dirty="0" smtClean="0">
                <a:cs typeface="Tahoma" pitchFamily="34" charset="0"/>
              </a:rPr>
              <a:t>   www.schule-waakirchen.de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5554960" cy="1252728"/>
          </a:xfrm>
        </p:spPr>
        <p:txBody>
          <a:bodyPr/>
          <a:lstStyle/>
          <a:p>
            <a:r>
              <a:rPr lang="de-DE" dirty="0" smtClean="0"/>
              <a:t>Inhalte des Abends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6624736" cy="1278091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/>
              <a:t>Was erwartet Ihr Kind in der Schule? – Was können Sie bis September noch tun?</a:t>
            </a:r>
            <a:endParaRPr lang="de-DE" sz="36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83568" y="3933056"/>
            <a:ext cx="3822192" cy="89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788024" y="3933056"/>
            <a:ext cx="3822192" cy="89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85464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Ganz vereinfacht ausgedrückt:</a:t>
            </a:r>
          </a:p>
          <a:p>
            <a:pPr marL="0" indent="0">
              <a:buNone/>
            </a:pPr>
            <a:endParaRPr lang="de-DE" sz="1000" dirty="0" smtClean="0"/>
          </a:p>
          <a:p>
            <a:r>
              <a:rPr lang="de-DE" dirty="0"/>
              <a:t>S</a:t>
            </a:r>
            <a:r>
              <a:rPr lang="de-DE" dirty="0" smtClean="0"/>
              <a:t>pielen und sprechen Sie mit Ihrem Kind, so oft es geht.</a:t>
            </a:r>
          </a:p>
          <a:p>
            <a:r>
              <a:rPr lang="de-DE" dirty="0"/>
              <a:t>L</a:t>
            </a:r>
            <a:r>
              <a:rPr lang="de-DE" dirty="0" smtClean="0"/>
              <a:t>esen Sie sehr viel vor und sprechen Sie darüber.</a:t>
            </a:r>
          </a:p>
          <a:p>
            <a:r>
              <a:rPr lang="de-DE" dirty="0"/>
              <a:t>R</a:t>
            </a:r>
            <a:r>
              <a:rPr lang="de-DE" dirty="0" smtClean="0"/>
              <a:t>eduzieren Sie den Medienkonsum (Tablet, Computer, Fernsehen...) auf ein Minimum (max. 30 min täglich).</a:t>
            </a:r>
          </a:p>
          <a:p>
            <a:r>
              <a:rPr lang="de-DE" dirty="0"/>
              <a:t>L</a:t>
            </a:r>
            <a:r>
              <a:rPr lang="de-DE" dirty="0" smtClean="0"/>
              <a:t>assen Sie Ihre </a:t>
            </a:r>
            <a:r>
              <a:rPr lang="de-DE" dirty="0"/>
              <a:t>K</a:t>
            </a:r>
            <a:r>
              <a:rPr lang="de-DE" dirty="0" smtClean="0"/>
              <a:t>inder viel mit anderen Kindern spielen.</a:t>
            </a:r>
          </a:p>
          <a:p>
            <a:r>
              <a:rPr lang="de-DE" dirty="0"/>
              <a:t>G</a:t>
            </a:r>
            <a:r>
              <a:rPr lang="de-DE" dirty="0" smtClean="0"/>
              <a:t>ehen Sie gemeinsam radeln, wandern, auf den Spielplatz, ins Schwimmbad…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5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 smtClean="0">
              <a:sym typeface="Wingdings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b="1" dirty="0" smtClean="0">
                <a:sym typeface="Wingdings"/>
              </a:rPr>
              <a:t>Formen und Farben unterscheiden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b</a:t>
            </a:r>
            <a:r>
              <a:rPr lang="de-DE" sz="2000" b="1" dirty="0" smtClean="0">
                <a:sym typeface="Wingdings"/>
              </a:rPr>
              <a:t>is 10 vorwärts und rückwärts zählen </a:t>
            </a:r>
          </a:p>
          <a:p>
            <a:pPr>
              <a:buFont typeface="Wingdings"/>
              <a:buChar char="Ø"/>
            </a:pPr>
            <a:r>
              <a:rPr lang="de-DE" sz="2000" dirty="0" smtClean="0">
                <a:sym typeface="Wingdings"/>
              </a:rPr>
              <a:t>Mengen bis 10 bilden</a:t>
            </a:r>
          </a:p>
          <a:p>
            <a:pPr>
              <a:buFont typeface="Wingdings"/>
              <a:buChar char="Ø"/>
            </a:pPr>
            <a:r>
              <a:rPr lang="de-DE" sz="2000" dirty="0" smtClean="0">
                <a:sym typeface="Wingdings"/>
              </a:rPr>
              <a:t>Würfelbilder erkennen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w</a:t>
            </a:r>
            <a:r>
              <a:rPr lang="de-DE" sz="2000" b="1" dirty="0" smtClean="0">
                <a:solidFill>
                  <a:schemeClr val="tx1"/>
                </a:solidFill>
                <a:sym typeface="Wingdings"/>
              </a:rPr>
              <a:t>issen, was größer/kleiner,   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tx1"/>
                </a:solidFill>
                <a:sym typeface="Wingdings"/>
              </a:rPr>
              <a:t>     mehr/weniger oder kürzer/länger ist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b="1" dirty="0" smtClean="0">
                <a:sym typeface="Wingdings"/>
              </a:rPr>
              <a:t>Ziffern und Buchstaben voneinander unterscheiden</a:t>
            </a:r>
            <a:endParaRPr lang="de-DE" sz="2000" b="1" dirty="0">
              <a:sym typeface="Wingdings"/>
            </a:endParaRPr>
          </a:p>
          <a:p>
            <a:pPr marL="0" indent="0">
              <a:buNone/>
            </a:pPr>
            <a:endParaRPr lang="de-DE" sz="2800" dirty="0"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 mathematischen Bereich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060848"/>
            <a:ext cx="8208913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 smtClean="0">
                <a:sym typeface="Wingdings"/>
              </a:rPr>
              <a:t>Was können Sie mit Ihrem Kind tun</a:t>
            </a:r>
            <a:r>
              <a:rPr lang="de-DE" sz="3600" dirty="0">
                <a:sym typeface="Wingdings"/>
              </a:rPr>
              <a:t>?</a:t>
            </a:r>
            <a:endParaRPr lang="de-DE" sz="3600" dirty="0" smtClean="0">
              <a:sym typeface="Wingdings"/>
            </a:endParaRPr>
          </a:p>
          <a:p>
            <a:pPr marL="0" indent="0">
              <a:buNone/>
            </a:pPr>
            <a:endParaRPr lang="de-DE" sz="2900" dirty="0" smtClean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</a:t>
            </a:r>
            <a:r>
              <a:rPr lang="de-DE" sz="3600" b="1" dirty="0">
                <a:sym typeface="Wingdings"/>
              </a:rPr>
              <a:t>S</a:t>
            </a:r>
            <a:r>
              <a:rPr lang="de-DE" sz="3600" b="1" dirty="0" smtClean="0">
                <a:sym typeface="Wingdings"/>
              </a:rPr>
              <a:t>piele, wie z.B. </a:t>
            </a:r>
            <a:r>
              <a:rPr lang="de-DE" sz="3600" b="1" dirty="0">
                <a:sym typeface="Wingdings"/>
              </a:rPr>
              <a:t>M</a:t>
            </a:r>
            <a:r>
              <a:rPr lang="de-DE" sz="3600" b="1" dirty="0" smtClean="0">
                <a:sym typeface="Wingdings"/>
              </a:rPr>
              <a:t>ensch ärgere dich nicht, </a:t>
            </a:r>
            <a:r>
              <a:rPr lang="de-DE" sz="3600" b="1" dirty="0" err="1" smtClean="0">
                <a:sym typeface="Wingdings"/>
              </a:rPr>
              <a:t>Halli</a:t>
            </a:r>
            <a:r>
              <a:rPr lang="de-DE" sz="3600" b="1" dirty="0" smtClean="0">
                <a:sym typeface="Wingdings"/>
              </a:rPr>
              <a:t> </a:t>
            </a:r>
            <a:r>
              <a:rPr lang="de-DE" sz="3600" b="1" dirty="0" err="1" smtClean="0">
                <a:sym typeface="Wingdings"/>
              </a:rPr>
              <a:t>Galli</a:t>
            </a:r>
            <a:r>
              <a:rPr lang="de-DE" sz="3600" dirty="0" smtClean="0">
                <a:sym typeface="Wingdings"/>
              </a:rPr>
              <a:t>,…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 smtClean="0">
                <a:sym typeface="Wingdings"/>
              </a:rPr>
              <a:t>Alles wird gezählt: Türen, Fenster, Autos,…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>
                <a:sym typeface="Wingdings"/>
              </a:rPr>
              <a:t>Beim Einkaufen darf Ihr Kind die Waren in den Korb </a:t>
            </a:r>
            <a:r>
              <a:rPr lang="de-DE" sz="3600" dirty="0" smtClean="0">
                <a:sym typeface="Wingdings"/>
              </a:rPr>
              <a:t>legen.</a:t>
            </a:r>
            <a:endParaRPr lang="de-DE" sz="3600" dirty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</a:t>
            </a:r>
            <a:r>
              <a:rPr lang="de-DE" sz="3600" dirty="0" smtClean="0">
                <a:sym typeface="Wingdings"/>
              </a:rPr>
              <a:t>(„Wir </a:t>
            </a:r>
            <a:r>
              <a:rPr lang="de-DE" sz="3600" dirty="0">
                <a:sym typeface="Wingdings"/>
              </a:rPr>
              <a:t>brauchen 5 Kiwis</a:t>
            </a:r>
            <a:r>
              <a:rPr lang="de-DE" sz="3600" dirty="0" smtClean="0">
                <a:sym typeface="Wingdings"/>
              </a:rPr>
              <a:t>.“/ „Hole </a:t>
            </a:r>
            <a:r>
              <a:rPr lang="de-DE" sz="3600" dirty="0">
                <a:sym typeface="Wingdings"/>
              </a:rPr>
              <a:t>bitte 3 </a:t>
            </a:r>
            <a:r>
              <a:rPr lang="de-DE" sz="3600" dirty="0" err="1">
                <a:sym typeface="Wingdings"/>
              </a:rPr>
              <a:t>Jogurtbecher</a:t>
            </a:r>
            <a:r>
              <a:rPr lang="de-DE" sz="3600" dirty="0" smtClean="0">
                <a:sym typeface="Wingdings"/>
              </a:rPr>
              <a:t>.“)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>
                <a:sym typeface="Wingdings"/>
              </a:rPr>
              <a:t>Geben Sie Ihrem Kind kleine </a:t>
            </a:r>
            <a:r>
              <a:rPr lang="de-DE" sz="3600" dirty="0" smtClean="0">
                <a:sym typeface="Wingdings"/>
              </a:rPr>
              <a:t>Aufträge:</a:t>
            </a:r>
            <a:endParaRPr lang="de-DE" sz="3600" dirty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</a:t>
            </a:r>
            <a:r>
              <a:rPr lang="de-DE" sz="3600" dirty="0" smtClean="0">
                <a:sym typeface="Wingdings"/>
              </a:rPr>
              <a:t>„</a:t>
            </a:r>
            <a:r>
              <a:rPr lang="de-DE" sz="3600" dirty="0" smtClean="0">
                <a:sym typeface="Wingdings"/>
              </a:rPr>
              <a:t>Hole </a:t>
            </a:r>
            <a:r>
              <a:rPr lang="de-DE" sz="3600" dirty="0">
                <a:sym typeface="Wingdings"/>
              </a:rPr>
              <a:t>mir bitte 6 Zwiebeln aus dem Keller</a:t>
            </a:r>
            <a:r>
              <a:rPr lang="de-DE" sz="3600" dirty="0" smtClean="0">
                <a:sym typeface="Wingdings"/>
              </a:rPr>
              <a:t>.“</a:t>
            </a:r>
            <a:endParaRPr lang="de-DE" sz="3600" dirty="0" smtClean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Überall in der Umwelt finden Sie Zahlen: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</a:t>
            </a:r>
            <a:r>
              <a:rPr lang="de-DE" sz="3600" dirty="0" smtClean="0">
                <a:sym typeface="Wingdings"/>
              </a:rPr>
              <a:t>    Hausnummern, Preise, Autoschilder,…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Vom Bonbon bis zu den Bausteinen lässt sich alles in Mengen aufteilen,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</a:t>
            </a:r>
            <a:r>
              <a:rPr lang="de-DE" sz="3600" dirty="0" smtClean="0">
                <a:sym typeface="Wingdings"/>
              </a:rPr>
              <a:t>     simultanes Erfassen von ungeordneten Mengen bis zu 4</a:t>
            </a:r>
            <a:endParaRPr lang="de-DE" sz="3600" dirty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Geometrische Formen und Körper in der Umwelt entdecken und  </a:t>
            </a:r>
          </a:p>
          <a:p>
            <a:pPr marL="0" indent="0">
              <a:buNone/>
            </a:pPr>
            <a:r>
              <a:rPr lang="de-DE" sz="3600" dirty="0" smtClean="0">
                <a:sym typeface="Wingdings"/>
              </a:rPr>
              <a:t>     beschreiben</a:t>
            </a:r>
            <a:endParaRPr lang="de-DE" sz="3600" dirty="0"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 mathematischen Bereich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solidFill>
                  <a:schemeClr val="tx1"/>
                </a:solidFill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b="1" dirty="0" smtClean="0">
                <a:sym typeface="Wingdings"/>
              </a:rPr>
              <a:t>Gesprächsbereitschaft</a:t>
            </a:r>
            <a:endParaRPr lang="de-DE" sz="2000" b="1" dirty="0">
              <a:sym typeface="Wingdings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Sprechen in ganzen Sätzen</a:t>
            </a:r>
            <a:endParaRPr lang="de-DE" sz="2000" b="1" dirty="0">
              <a:sym typeface="Wingdings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altersgemäße</a:t>
            </a:r>
            <a:r>
              <a:rPr lang="de-DE" sz="2000" b="1" dirty="0" smtClean="0">
                <a:solidFill>
                  <a:schemeClr val="tx1"/>
                </a:solidFill>
                <a:sym typeface="Wingdings"/>
              </a:rPr>
              <a:t>n</a:t>
            </a:r>
            <a:r>
              <a:rPr lang="de-DE" sz="20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000" b="1" dirty="0" smtClean="0">
                <a:sym typeface="Wingdings"/>
              </a:rPr>
              <a:t>Wortschatz</a:t>
            </a:r>
            <a:endParaRPr lang="de-DE" sz="2000" b="1" dirty="0">
              <a:sym typeface="Wingdings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</a:t>
            </a:r>
            <a:r>
              <a:rPr lang="de-DE" sz="2000" b="1" dirty="0" smtClean="0">
                <a:solidFill>
                  <a:schemeClr val="tx1"/>
                </a:solidFill>
                <a:sym typeface="Wingdings"/>
              </a:rPr>
              <a:t>Sprachverständnis</a:t>
            </a:r>
            <a:endParaRPr lang="de-DE" sz="2000" b="1" dirty="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 sprachlichen Bereich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08913" cy="49089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>
                <a:solidFill>
                  <a:schemeClr val="bg1"/>
                </a:solidFill>
                <a:sym typeface="Wingdings"/>
              </a:rPr>
              <a:t>Was können Sie mit Ihrem Kind tun?</a:t>
            </a:r>
          </a:p>
          <a:p>
            <a:pPr marL="0" indent="0">
              <a:buNone/>
            </a:pPr>
            <a:endParaRPr lang="de-DE" sz="2900" dirty="0" smtClean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</a:t>
            </a:r>
            <a:r>
              <a:rPr lang="de-DE" sz="3600" b="1" dirty="0" smtClean="0">
                <a:sym typeface="Wingdings"/>
              </a:rPr>
              <a:t>vorlesen und darüber sprechen</a:t>
            </a:r>
          </a:p>
          <a:p>
            <a:pPr marL="0" indent="0">
              <a:buNone/>
            </a:pPr>
            <a:r>
              <a:rPr lang="de-DE" sz="36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b="1" dirty="0" smtClean="0">
                <a:sym typeface="Wingdings"/>
              </a:rPr>
              <a:t> Unterhalten Sie sich viel und ausführlich mit Ihrem Kind.</a:t>
            </a: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Lassen Sie Ihr Kind erzählen und aussprechen, auch wenn dies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</a:t>
            </a:r>
            <a:r>
              <a:rPr lang="de-DE" sz="3600" dirty="0" smtClean="0">
                <a:sym typeface="Wingdings"/>
              </a:rPr>
              <a:t>    manchmal viel Zeit in Anspruch nimmt.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Macht Ihr Kind beim Sprechen einen Fehler, verbessern Sie </a:t>
            </a:r>
            <a:r>
              <a:rPr lang="de-DE" sz="3600" dirty="0" smtClean="0">
                <a:sym typeface="Wingdings"/>
              </a:rPr>
              <a:t>es </a:t>
            </a:r>
            <a:endParaRPr lang="de-DE" sz="3600" dirty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</a:t>
            </a:r>
            <a:r>
              <a:rPr lang="de-DE" sz="3600" dirty="0" smtClean="0">
                <a:sym typeface="Wingdings"/>
              </a:rPr>
              <a:t>direkt</a:t>
            </a:r>
            <a:r>
              <a:rPr lang="de-DE" sz="3600" dirty="0">
                <a:sym typeface="Wingdings"/>
              </a:rPr>
              <a:t>. Wiederholen Sie das Gesagte Ihres Kindes mit richtigem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Satzbau und richtiger </a:t>
            </a:r>
            <a:r>
              <a:rPr lang="de-DE" sz="3600" dirty="0" smtClean="0">
                <a:sym typeface="Wingdings"/>
              </a:rPr>
              <a:t>Aussprache.</a:t>
            </a:r>
            <a:endParaRPr lang="de-DE" sz="3600" dirty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Zungenbrecher, Stille Post, Robotersprache, Fingerspiele, Reime, auch 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</a:t>
            </a:r>
            <a:r>
              <a:rPr lang="de-DE" sz="3600" dirty="0" smtClean="0">
                <a:sym typeface="Wingdings"/>
              </a:rPr>
              <a:t>   selber ausdenken, Geräusche raten, Hörspiele, „Hänschen, piep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</a:t>
            </a:r>
            <a:r>
              <a:rPr lang="de-DE" sz="3600" dirty="0" smtClean="0">
                <a:sym typeface="Wingdings"/>
              </a:rPr>
              <a:t>    einmal“,…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Lieder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singen und klatschen mit 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Bewegung</a:t>
            </a:r>
          </a:p>
          <a:p>
            <a:pPr marL="0" indent="0">
              <a:buNone/>
            </a:pPr>
            <a:r>
              <a:rPr lang="de-DE" sz="3600" dirty="0">
                <a:solidFill>
                  <a:schemeClr val="tx1"/>
                </a:solidFill>
                <a:sym typeface="Wingding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    (z.B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. 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„Backe </a:t>
            </a:r>
            <a:r>
              <a:rPr lang="de-DE" sz="3600" dirty="0" err="1">
                <a:solidFill>
                  <a:schemeClr val="tx1"/>
                </a:solidFill>
                <a:sym typeface="Wingdings"/>
              </a:rPr>
              <a:t>backe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Kuchen“, „Fuchs,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du hast die Gans 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gestohlen“,</a:t>
            </a:r>
          </a:p>
          <a:p>
            <a:pPr marL="0" indent="0">
              <a:buNone/>
            </a:pPr>
            <a:r>
              <a:rPr lang="de-DE" sz="3600" dirty="0">
                <a:solidFill>
                  <a:schemeClr val="tx1"/>
                </a:solidFill>
                <a:sym typeface="Wingding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    „Was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müssen das für 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Bäume sein“, CDs)</a:t>
            </a:r>
            <a:endParaRPr lang="de-DE" sz="3600" dirty="0">
              <a:solidFill>
                <a:srgbClr val="00B050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Sing- und Musikgruppe für Kindergartenkinder in der Musikschule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 sprachlichen Bereich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solidFill>
                  <a:schemeClr val="tx1"/>
                </a:solidFill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 smtClean="0">
              <a:sym typeface="Wingdings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 </a:t>
            </a:r>
            <a:r>
              <a:rPr lang="de-DE" sz="2000" b="1" dirty="0" smtClean="0">
                <a:sym typeface="Wingdings"/>
              </a:rPr>
              <a:t>sich mind. 20 Minuten auf eine Sache einlassen können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 am Platz bleiben und „richtig“ sitzen können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 zuhören können und ausreden lassen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 eine Arbeit zu Ende bringen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 Arbeitsverhalten und bei der Konzentration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492896"/>
            <a:ext cx="8208913" cy="3600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 smtClean="0">
                <a:sym typeface="Wingdings"/>
              </a:rPr>
              <a:t>Was können Sie mit Ihrem Kind tun?</a:t>
            </a:r>
          </a:p>
          <a:p>
            <a:pPr marL="0" indent="0">
              <a:buNone/>
            </a:pPr>
            <a:endParaRPr lang="de-DE" sz="2900" dirty="0" smtClean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Geben Sie Ihrem Kind einen festen Tagesablauf, an dem es sich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orientieren kann.</a:t>
            </a: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</a:t>
            </a:r>
            <a:r>
              <a:rPr lang="de-DE" sz="3600" b="1" dirty="0" smtClean="0">
                <a:sym typeface="Wingdings"/>
              </a:rPr>
              <a:t>Medienkonsum  auf ein Minimum reduzieren (max. 30 Minuten täglich)</a:t>
            </a:r>
          </a:p>
          <a:p>
            <a:pPr marL="0" indent="0">
              <a:buNone/>
            </a:pPr>
            <a:r>
              <a:rPr lang="de-DE" sz="36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b="1" dirty="0" smtClean="0">
                <a:sym typeface="Wingdings"/>
              </a:rPr>
              <a:t> Die letzte Stunde vor dem Schlafengehen nicht mehr fernsehen,…</a:t>
            </a:r>
          </a:p>
          <a:p>
            <a:pPr>
              <a:buFont typeface="Wingdings"/>
              <a:buChar char="Ø"/>
            </a:pPr>
            <a:r>
              <a:rPr lang="de-DE" sz="3600" b="1" dirty="0" smtClean="0">
                <a:sym typeface="Wingdings"/>
              </a:rPr>
              <a:t>Spiele aller Art statt Medienkonsum</a:t>
            </a:r>
          </a:p>
          <a:p>
            <a:pPr marL="0" indent="0">
              <a:buNone/>
            </a:pPr>
            <a:r>
              <a:rPr lang="de-DE" sz="3600" dirty="0" smtClean="0">
                <a:sym typeface="Wingdings"/>
              </a:rPr>
              <a:t>     (Memory, </a:t>
            </a:r>
            <a:r>
              <a:rPr lang="de-DE" sz="3600" dirty="0">
                <a:sym typeface="Wingdings"/>
              </a:rPr>
              <a:t>Puzzle, </a:t>
            </a:r>
            <a:r>
              <a:rPr lang="de-DE" sz="3600" dirty="0" smtClean="0">
                <a:sym typeface="Wingdings"/>
              </a:rPr>
              <a:t>„Ich </a:t>
            </a:r>
            <a:r>
              <a:rPr lang="de-DE" sz="3600" dirty="0">
                <a:sym typeface="Wingdings"/>
              </a:rPr>
              <a:t>packe meinen </a:t>
            </a:r>
            <a:r>
              <a:rPr lang="de-DE" sz="3600" dirty="0" smtClean="0">
                <a:sym typeface="Wingdings"/>
              </a:rPr>
              <a:t>Koffer“,</a:t>
            </a:r>
            <a:r>
              <a:rPr lang="de-DE" sz="3600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Muster malen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, …)</a:t>
            </a:r>
            <a:endParaRPr lang="de-DE" sz="3600" dirty="0" smtClean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S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pielen Sie die Spiele bis zum Ende.</a:t>
            </a: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Ordnung im Kinderzimmer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 Arbeitsverhalten und bei der Konzentration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solidFill>
                  <a:schemeClr val="tx1"/>
                </a:solidFill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 smtClean="0">
              <a:solidFill>
                <a:schemeClr val="tx1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Gleichgewicht/Balance halten können</a:t>
            </a:r>
            <a:endParaRPr lang="de-DE" sz="2000" dirty="0">
              <a:sym typeface="Wingdings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Beherrschung </a:t>
            </a:r>
            <a:r>
              <a:rPr lang="de-DE" sz="2000" dirty="0">
                <a:sym typeface="Wingdings"/>
              </a:rPr>
              <a:t>gewisser Bewegungsabläufe </a:t>
            </a:r>
            <a:endParaRPr lang="de-DE" sz="2000" dirty="0" smtClean="0"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ym typeface="Wingdings"/>
              </a:rPr>
              <a:t> </a:t>
            </a:r>
            <a:r>
              <a:rPr lang="de-DE" sz="2000" dirty="0" smtClean="0">
                <a:sym typeface="Wingdings"/>
              </a:rPr>
              <a:t>   (</a:t>
            </a:r>
            <a:r>
              <a:rPr lang="de-DE" sz="2000" dirty="0">
                <a:sym typeface="Wingdings"/>
              </a:rPr>
              <a:t>W</a:t>
            </a:r>
            <a:r>
              <a:rPr lang="de-DE" sz="2000" dirty="0" smtClean="0">
                <a:sym typeface="Wingdings"/>
              </a:rPr>
              <a:t>erfen</a:t>
            </a:r>
            <a:r>
              <a:rPr lang="de-DE" sz="2000" dirty="0">
                <a:sym typeface="Wingdings"/>
              </a:rPr>
              <a:t>, </a:t>
            </a:r>
            <a:r>
              <a:rPr lang="de-DE" sz="2000" dirty="0" smtClean="0">
                <a:sym typeface="Wingdings"/>
              </a:rPr>
              <a:t>Fangen</a:t>
            </a:r>
            <a:r>
              <a:rPr lang="de-DE" sz="2000" dirty="0">
                <a:sym typeface="Wingdings"/>
              </a:rPr>
              <a:t>,...)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Finger- </a:t>
            </a:r>
            <a:r>
              <a:rPr lang="de-DE" sz="2000" dirty="0">
                <a:sym typeface="Wingdings"/>
              </a:rPr>
              <a:t>und Handgeschicklichkeit (Knöpfe schließen, </a:t>
            </a:r>
            <a:endParaRPr lang="de-DE" sz="2000" dirty="0" smtClean="0"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ym typeface="Wingdings"/>
              </a:rPr>
              <a:t> </a:t>
            </a:r>
            <a:r>
              <a:rPr lang="de-DE" sz="2000" dirty="0" smtClean="0">
                <a:sym typeface="Wingdings"/>
              </a:rPr>
              <a:t>   Schleife </a:t>
            </a:r>
            <a:r>
              <a:rPr lang="de-DE" sz="2000" dirty="0">
                <a:sym typeface="Wingdings"/>
              </a:rPr>
              <a:t>binden,...)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b="1" dirty="0" smtClean="0">
                <a:sym typeface="Wingdings"/>
              </a:rPr>
              <a:t>sicherer Umgang </a:t>
            </a:r>
            <a:r>
              <a:rPr lang="de-DE" sz="2000" b="1" dirty="0">
                <a:sym typeface="Wingdings"/>
              </a:rPr>
              <a:t>mit </a:t>
            </a:r>
            <a:r>
              <a:rPr lang="de-DE" sz="2000" b="1" dirty="0" smtClean="0">
                <a:sym typeface="Wingdings"/>
              </a:rPr>
              <a:t>Schere, Kleber und </a:t>
            </a:r>
            <a:r>
              <a:rPr lang="de-DE" sz="2000" b="1" dirty="0">
                <a:sym typeface="Wingdings"/>
              </a:rPr>
              <a:t>Stift</a:t>
            </a:r>
            <a:r>
              <a:rPr lang="de-DE" sz="2000" b="1" dirty="0" smtClean="0">
                <a:sym typeface="Wingdings"/>
              </a:rPr>
              <a:t>,…</a:t>
            </a:r>
            <a:endParaRPr lang="de-DE" sz="2000" b="1" dirty="0">
              <a:sym typeface="Wingdings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b="1" dirty="0" smtClean="0">
                <a:sym typeface="Wingdings"/>
              </a:rPr>
              <a:t>sich selber an- und ausziehen können</a:t>
            </a:r>
          </a:p>
          <a:p>
            <a:pPr marL="0" indent="0">
              <a:buNone/>
            </a:pPr>
            <a:endParaRPr lang="de-DE" sz="3600" dirty="0" smtClean="0"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 motorischen Bereich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533" y="2060848"/>
            <a:ext cx="8208913" cy="44644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 smtClean="0">
                <a:sym typeface="Wingdings"/>
              </a:rPr>
              <a:t>Was können Sie mit Ihrem Kind tun?</a:t>
            </a:r>
          </a:p>
          <a:p>
            <a:pPr marL="0" indent="0">
              <a:buNone/>
            </a:pPr>
            <a:endParaRPr lang="de-DE" sz="2900" dirty="0" smtClean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</a:t>
            </a:r>
            <a:r>
              <a:rPr lang="de-DE" sz="3600" b="1" dirty="0" smtClean="0">
                <a:sym typeface="Wingdings"/>
              </a:rPr>
              <a:t>kneten, basteln, schneiden, kleben, malen</a:t>
            </a:r>
            <a:r>
              <a:rPr lang="de-DE" sz="3600" dirty="0" smtClean="0">
                <a:sym typeface="Wingdings"/>
              </a:rPr>
              <a:t>,…</a:t>
            </a:r>
          </a:p>
          <a:p>
            <a:pPr>
              <a:buFont typeface="Wingdings"/>
              <a:buChar char="Ø"/>
            </a:pPr>
            <a:r>
              <a:rPr lang="de-DE" sz="3600" dirty="0" smtClean="0">
                <a:sym typeface="Wingdings"/>
              </a:rPr>
              <a:t>mit Salzteig oder </a:t>
            </a:r>
            <a:r>
              <a:rPr lang="de-DE" sz="3600" dirty="0" err="1" smtClean="0">
                <a:sym typeface="Wingdings"/>
              </a:rPr>
              <a:t>Fimo</a:t>
            </a:r>
            <a:r>
              <a:rPr lang="de-DE" sz="3600" dirty="0" smtClean="0">
                <a:sym typeface="Wingdings"/>
              </a:rPr>
              <a:t> arbeiten</a:t>
            </a:r>
          </a:p>
          <a:p>
            <a:pPr>
              <a:buFont typeface="Wingdings"/>
              <a:buChar char="Ø"/>
            </a:pPr>
            <a:r>
              <a:rPr lang="de-DE" sz="3600" dirty="0" smtClean="0">
                <a:sym typeface="Wingdings"/>
              </a:rPr>
              <a:t>mit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Fingerfarben </a:t>
            </a:r>
            <a:r>
              <a:rPr lang="de-DE" sz="3600" dirty="0" smtClean="0">
                <a:solidFill>
                  <a:schemeClr val="tx1"/>
                </a:solidFill>
                <a:sym typeface="Wingdings"/>
              </a:rPr>
              <a:t>malen</a:t>
            </a:r>
          </a:p>
          <a:p>
            <a:pPr>
              <a:buFont typeface="Wingdings"/>
              <a:buChar char="Ø"/>
            </a:pPr>
            <a:r>
              <a:rPr lang="de-DE" sz="3600" dirty="0" smtClean="0">
                <a:sym typeface="Wingdings"/>
              </a:rPr>
              <a:t>Auffädeln </a:t>
            </a:r>
            <a:r>
              <a:rPr lang="de-DE" sz="3600" dirty="0">
                <a:sym typeface="Wingdings"/>
              </a:rPr>
              <a:t>von Perlen, </a:t>
            </a:r>
            <a:r>
              <a:rPr lang="de-DE" sz="3600" dirty="0" smtClean="0">
                <a:sym typeface="Wingdings"/>
              </a:rPr>
              <a:t>Ausmalen </a:t>
            </a:r>
            <a:r>
              <a:rPr lang="de-DE" sz="3600" dirty="0">
                <a:sym typeface="Wingdings"/>
              </a:rPr>
              <a:t>von </a:t>
            </a:r>
            <a:r>
              <a:rPr lang="de-DE" sz="3600" dirty="0" smtClean="0">
                <a:sym typeface="Wingdings"/>
              </a:rPr>
              <a:t>Mandalas</a:t>
            </a:r>
          </a:p>
          <a:p>
            <a:pPr>
              <a:buFont typeface="Wingdings"/>
              <a:buChar char="Ø"/>
            </a:pPr>
            <a:r>
              <a:rPr lang="de-DE" sz="3600" b="1" dirty="0" smtClean="0">
                <a:sym typeface="Wingdings"/>
              </a:rPr>
              <a:t>beim Ausschneiden auf der Linie bleiben</a:t>
            </a:r>
          </a:p>
          <a:p>
            <a:pPr>
              <a:buFont typeface="Wingdings"/>
              <a:buChar char="Ø"/>
            </a:pPr>
            <a:r>
              <a:rPr lang="de-DE" sz="3600" b="1" dirty="0" smtClean="0">
                <a:sym typeface="Wingdings"/>
              </a:rPr>
              <a:t>beim Malen auf die richtige Stifthaltung </a:t>
            </a:r>
            <a:r>
              <a:rPr lang="de-DE" sz="3600" b="1" dirty="0" smtClean="0">
                <a:sym typeface="Wingdings"/>
              </a:rPr>
              <a:t>achten</a:t>
            </a:r>
          </a:p>
          <a:p>
            <a:pPr>
              <a:buFont typeface="Wingdings"/>
              <a:buChar char="Ø"/>
            </a:pPr>
            <a:r>
              <a:rPr lang="de-DE" sz="3600" b="1" dirty="0" smtClean="0">
                <a:sym typeface="Wingdings"/>
              </a:rPr>
              <a:t>ausmalen innerhalb der Linien</a:t>
            </a:r>
            <a:endParaRPr lang="de-DE" sz="3600" b="1" dirty="0" smtClean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selbständig auf die Toilette gehen lassen</a:t>
            </a: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schaukeln, balancieren, Ball spielen, klettern, Roller fahren,…</a:t>
            </a:r>
            <a:endParaRPr lang="de-DE" sz="3600" dirty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</a:t>
            </a:r>
            <a:r>
              <a:rPr lang="de-DE" sz="3600" b="1" dirty="0" smtClean="0">
                <a:sym typeface="Wingdings"/>
              </a:rPr>
              <a:t>Gehen Sie mit Ihrem Kind auf Spielplätze, ins Kinderturnen, ins </a:t>
            </a:r>
          </a:p>
          <a:p>
            <a:pPr marL="0" indent="0">
              <a:buNone/>
            </a:pPr>
            <a:r>
              <a:rPr lang="de-DE" sz="3600" b="1" dirty="0">
                <a:sym typeface="Wingdings"/>
              </a:rPr>
              <a:t> </a:t>
            </a:r>
            <a:r>
              <a:rPr lang="de-DE" sz="3600" b="1" dirty="0" smtClean="0">
                <a:sym typeface="Wingdings"/>
              </a:rPr>
              <a:t>    Schwimmbad,….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 motorischen Bereich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>
                <a:solidFill>
                  <a:schemeClr val="tx1"/>
                </a:solidFill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</a:t>
            </a:r>
            <a:r>
              <a:rPr lang="de-DE" sz="2000" b="1" dirty="0" smtClean="0">
                <a:sym typeface="Wingdings"/>
              </a:rPr>
              <a:t>sich von vertrauten Personen loslösen können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andere </a:t>
            </a:r>
            <a:r>
              <a:rPr lang="de-DE" sz="2000" b="1" dirty="0">
                <a:sym typeface="Wingdings"/>
              </a:rPr>
              <a:t>Meinungen </a:t>
            </a:r>
            <a:r>
              <a:rPr lang="de-DE" sz="2000" b="1" dirty="0" smtClean="0">
                <a:sym typeface="Wingdings"/>
              </a:rPr>
              <a:t>akzeptieren 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sich an Regeln und Ordnungen halten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</a:t>
            </a:r>
            <a:r>
              <a:rPr lang="de-DE" sz="2000" b="1" dirty="0" smtClean="0">
                <a:sym typeface="Wingdings"/>
              </a:rPr>
              <a:t>sich in eine Gruppe einordnen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auf andere Kinder zugehen können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Streit </a:t>
            </a:r>
            <a:r>
              <a:rPr lang="de-DE" sz="2000" b="1" dirty="0">
                <a:sym typeface="Wingdings"/>
              </a:rPr>
              <a:t>aushalten, Konflikte verbal </a:t>
            </a:r>
            <a:r>
              <a:rPr lang="de-DE" sz="2000" b="1" dirty="0" smtClean="0">
                <a:sym typeface="Wingdings"/>
              </a:rPr>
              <a:t>lösen, </a:t>
            </a:r>
          </a:p>
          <a:p>
            <a:pPr marL="0" indent="0">
              <a:buNone/>
            </a:pPr>
            <a:r>
              <a:rPr lang="de-DE" sz="2000" b="1" dirty="0">
                <a:sym typeface="Wingdings"/>
              </a:rPr>
              <a:t> </a:t>
            </a:r>
            <a:r>
              <a:rPr lang="de-DE" sz="2000" b="1" dirty="0" smtClean="0">
                <a:sym typeface="Wingdings"/>
              </a:rPr>
              <a:t>    beim Spielen verlieren können</a:t>
            </a:r>
            <a:endParaRPr lang="de-DE" sz="2000" b="1" dirty="0">
              <a:sym typeface="Wingdings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 smtClean="0">
                <a:sym typeface="Wingdings"/>
              </a:rPr>
              <a:t> warten können, Frustration aushalten</a:t>
            </a:r>
            <a:endParaRPr lang="de-DE" sz="2000" b="1" dirty="0">
              <a:solidFill>
                <a:schemeClr val="tx1"/>
              </a:solidFill>
              <a:sym typeface="Wingdings"/>
            </a:endParaRPr>
          </a:p>
          <a:p>
            <a:pPr marL="0" indent="0">
              <a:buNone/>
            </a:pPr>
            <a:endParaRPr lang="de-DE" sz="3600" dirty="0" smtClean="0"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/>
          </a:bodyPr>
          <a:lstStyle/>
          <a:p>
            <a:r>
              <a:rPr lang="de-DE" dirty="0" smtClean="0"/>
              <a:t>Im sozialen Bereich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Vertreter der Schulkindbetreuung</a:t>
            </a:r>
          </a:p>
          <a:p>
            <a:r>
              <a:rPr lang="de-DE" dirty="0" smtClean="0"/>
              <a:t>Kolleginnen, die durch den Abend führen und im nächsten Jahr eine 1. Klasse übernehmen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Begrüßung und Vorstellung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18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276872"/>
            <a:ext cx="8208913" cy="4032448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600" dirty="0" smtClean="0">
                <a:sym typeface="Wingdings"/>
              </a:rPr>
              <a:t>Was können Sie mit Ihrem Kind tun?</a:t>
            </a:r>
          </a:p>
          <a:p>
            <a:pPr marL="0" indent="0">
              <a:buNone/>
            </a:pPr>
            <a:endParaRPr lang="de-DE" sz="2900" dirty="0" smtClean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</a:t>
            </a:r>
            <a:r>
              <a:rPr lang="de-DE" sz="3600" dirty="0">
                <a:sym typeface="Wingdings"/>
              </a:rPr>
              <a:t>mit Gleichaltrigen spielen lassen </a:t>
            </a:r>
            <a:endParaRPr lang="de-DE" sz="3600" dirty="0" smtClean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 smtClean="0">
                <a:sym typeface="Wingdings"/>
              </a:rPr>
              <a:t>eigene </a:t>
            </a:r>
            <a:r>
              <a:rPr lang="de-DE" sz="3600" dirty="0">
                <a:sym typeface="Wingdings"/>
              </a:rPr>
              <a:t>Meinung vertreten </a:t>
            </a:r>
            <a:r>
              <a:rPr lang="de-DE" sz="3600" dirty="0" smtClean="0">
                <a:sym typeface="Wingdings"/>
              </a:rPr>
              <a:t>lassen </a:t>
            </a:r>
            <a:r>
              <a:rPr lang="de-DE" sz="3600" dirty="0" smtClean="0">
                <a:sym typeface="Wingdings"/>
              </a:rPr>
              <a:t>und</a:t>
            </a:r>
            <a:r>
              <a:rPr lang="de-DE" sz="3600" dirty="0" smtClean="0">
                <a:sym typeface="Wingdings"/>
              </a:rPr>
              <a:t> </a:t>
            </a:r>
            <a:r>
              <a:rPr lang="de-DE" sz="3600" dirty="0" smtClean="0">
                <a:sym typeface="Wingdings"/>
              </a:rPr>
              <a:t>üben, </a:t>
            </a:r>
            <a:r>
              <a:rPr lang="de-DE" sz="3600" dirty="0" smtClean="0">
                <a:sym typeface="Wingdings"/>
              </a:rPr>
              <a:t>andere 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</a:t>
            </a:r>
            <a:r>
              <a:rPr lang="de-DE" sz="3600" dirty="0" smtClean="0">
                <a:sym typeface="Wingdings"/>
              </a:rPr>
              <a:t>    Meinungen zu akzeptieren</a:t>
            </a:r>
          </a:p>
          <a:p>
            <a:pPr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de-DE" sz="3600" dirty="0" smtClean="0">
                <a:sym typeface="Wingdings"/>
              </a:rPr>
              <a:t>Streit aushalten, Konflikte verbal lösen, beim Spielen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sz="3600" dirty="0">
                <a:sym typeface="Wingdings"/>
              </a:rPr>
              <a:t> </a:t>
            </a:r>
            <a:r>
              <a:rPr lang="de-DE" sz="3600" dirty="0" smtClean="0">
                <a:sym typeface="Wingdings"/>
              </a:rPr>
              <a:t>    </a:t>
            </a:r>
            <a:r>
              <a:rPr lang="de-DE" sz="3600" dirty="0" smtClean="0">
                <a:sym typeface="Wingdings"/>
              </a:rPr>
              <a:t>verlieren können</a:t>
            </a:r>
            <a:r>
              <a:rPr lang="de-DE" sz="3600" dirty="0" smtClean="0">
                <a:sym typeface="Wingdings"/>
              </a:rPr>
              <a:t>, vorbildliche Streitkultur zu Hause </a:t>
            </a:r>
            <a:endParaRPr lang="de-DE" sz="3600" dirty="0" smtClean="0">
              <a:sym typeface="Wingdings"/>
            </a:endParaRPr>
          </a:p>
          <a:p>
            <a:pPr marL="0" indent="0">
              <a:spcBef>
                <a:spcPts val="480"/>
              </a:spcBef>
              <a:buNone/>
            </a:pPr>
            <a:r>
              <a:rPr lang="de-DE" sz="3600" dirty="0">
                <a:sym typeface="Wingdings"/>
              </a:rPr>
              <a:t> </a:t>
            </a:r>
            <a:r>
              <a:rPr lang="de-DE" sz="3600" dirty="0" smtClean="0">
                <a:sym typeface="Wingdings"/>
              </a:rPr>
              <a:t>     </a:t>
            </a:r>
            <a:r>
              <a:rPr lang="de-DE" sz="3600" dirty="0" smtClean="0">
                <a:sym typeface="Wingdings"/>
              </a:rPr>
              <a:t>vorleben</a:t>
            </a:r>
            <a:endParaRPr lang="de-DE" sz="3600" dirty="0"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Lassen Sie Ihr Kind durchaus auch einmal warten.</a:t>
            </a:r>
            <a:endParaRPr lang="de-DE" sz="3600" dirty="0">
              <a:solidFill>
                <a:schemeClr val="tx1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 smtClean="0">
                <a:sym typeface="Wingdings"/>
              </a:rPr>
              <a:t> </a:t>
            </a:r>
            <a:r>
              <a:rPr lang="de-DE" sz="3600" b="1" dirty="0" smtClean="0">
                <a:sym typeface="Wingdings"/>
              </a:rPr>
              <a:t>Setzen Sie Ihrem Kind auch Grenzen.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sz="3600" b="1" dirty="0" smtClean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b="1" dirty="0" smtClean="0">
                <a:sym typeface="Wingdings"/>
              </a:rPr>
              <a:t> Lassen Sie Ihr Kind beim Spielen auch verlieren</a:t>
            </a:r>
            <a:r>
              <a:rPr lang="de-DE" sz="3600" dirty="0" smtClean="0">
                <a:sym typeface="Wingdings"/>
              </a:rPr>
              <a:t>.</a:t>
            </a:r>
          </a:p>
          <a:p>
            <a:pPr marL="0" indent="0">
              <a:buNone/>
            </a:pPr>
            <a:endParaRPr lang="de-DE" sz="3600" dirty="0" smtClean="0"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/>
          </a:bodyPr>
          <a:lstStyle/>
          <a:p>
            <a:r>
              <a:rPr lang="de-DE" dirty="0" smtClean="0"/>
              <a:t>Im sozialen Bereich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266928" cy="125272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Das ist uns besonders wichtig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628708" y="2276872"/>
            <a:ext cx="7886584" cy="39604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 smtClean="0">
                <a:sym typeface="Wingdings"/>
              </a:rPr>
              <a:t>sich ca</a:t>
            </a:r>
            <a:r>
              <a:rPr lang="de-DE" sz="2800" dirty="0">
                <a:sym typeface="Wingdings"/>
              </a:rPr>
              <a:t>. </a:t>
            </a:r>
            <a:r>
              <a:rPr lang="de-DE" sz="2800" dirty="0" smtClean="0">
                <a:sym typeface="Wingdings"/>
              </a:rPr>
              <a:t>15-20 Minuten auf eine Aufgabe einlassen können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 smtClean="0">
                <a:sym typeface="Wingdings"/>
              </a:rPr>
              <a:t>zuhören und sich in der Gruppe angesprochen fühlen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 smtClean="0">
                <a:sym typeface="Wingdings"/>
              </a:rPr>
              <a:t>entspannte (richtige) Stifthaltung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 smtClean="0">
                <a:sym typeface="Wingdings"/>
              </a:rPr>
              <a:t>an der Linie schneiden und sauber kleben können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 smtClean="0">
                <a:sym typeface="Wingdings"/>
              </a:rPr>
              <a:t>Konzentration und Anstrengungsbereitschaft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 smtClean="0">
                <a:sym typeface="Wingdings"/>
              </a:rPr>
              <a:t>Freude am Lernen</a:t>
            </a:r>
          </a:p>
          <a:p>
            <a:pPr>
              <a:buFont typeface="Wingdings"/>
              <a:buChar char="¬"/>
            </a:pPr>
            <a:endParaRPr lang="de-DE" dirty="0" smtClean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 smtClean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>
              <a:sym typeface="Wingdings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2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Schulranzen</a:t>
            </a:r>
          </a:p>
          <a:p>
            <a:r>
              <a:rPr lang="de-DE" dirty="0" smtClean="0"/>
              <a:t>Schulmaterial</a:t>
            </a:r>
            <a:endParaRPr lang="de-DE" dirty="0" smtClean="0"/>
          </a:p>
          <a:p>
            <a:r>
              <a:rPr lang="de-DE" dirty="0"/>
              <a:t>Federmäppchen </a:t>
            </a:r>
            <a:r>
              <a:rPr lang="de-DE" dirty="0" smtClean="0"/>
              <a:t>(Inhalt bitte unbedingt beschriften</a:t>
            </a:r>
            <a:r>
              <a:rPr lang="de-DE" dirty="0"/>
              <a:t>)</a:t>
            </a:r>
            <a:endParaRPr lang="de-DE" dirty="0" smtClean="0"/>
          </a:p>
          <a:p>
            <a:r>
              <a:rPr lang="de-DE" dirty="0" smtClean="0"/>
              <a:t>Brotzeitdose und Trinkflasche</a:t>
            </a:r>
          </a:p>
          <a:p>
            <a:r>
              <a:rPr lang="de-DE" dirty="0" smtClean="0"/>
              <a:t>Turnsäckchen</a:t>
            </a:r>
          </a:p>
          <a:p>
            <a:r>
              <a:rPr lang="de-DE" dirty="0" smtClean="0"/>
              <a:t>Stundenplan</a:t>
            </a:r>
          </a:p>
          <a:p>
            <a:r>
              <a:rPr lang="de-DE" dirty="0" smtClean="0"/>
              <a:t>Pausen</a:t>
            </a:r>
          </a:p>
          <a:p>
            <a:r>
              <a:rPr lang="de-DE" dirty="0" smtClean="0"/>
              <a:t>Rhythmisierung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sieht der Schulalltag aus?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334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2420888"/>
            <a:ext cx="7488832" cy="3744416"/>
          </a:xfrm>
        </p:spPr>
        <p:txBody>
          <a:bodyPr>
            <a:normAutofit/>
          </a:bodyPr>
          <a:lstStyle/>
          <a:p>
            <a:pPr>
              <a:buFont typeface="Wingdings"/>
              <a:buChar char="¬"/>
            </a:pPr>
            <a:r>
              <a:rPr lang="de-DE" dirty="0" smtClean="0">
                <a:sym typeface="Wingdings"/>
              </a:rPr>
              <a:t>Klassenzusammensetzung hängt einen Tag vorher an der Eingangstüre aus</a:t>
            </a:r>
          </a:p>
          <a:p>
            <a:pPr>
              <a:buFont typeface="Wingdings"/>
              <a:buChar char="¬"/>
            </a:pPr>
            <a:r>
              <a:rPr lang="de-DE" dirty="0" smtClean="0">
                <a:sym typeface="Wingdings"/>
              </a:rPr>
              <a:t>Begrüßung in der Turnhalle / Verköstigung durch den Förderverein</a:t>
            </a:r>
          </a:p>
          <a:p>
            <a:pPr>
              <a:buFont typeface="Wingdings"/>
              <a:buChar char="¬"/>
            </a:pPr>
            <a:r>
              <a:rPr lang="de-DE" dirty="0" smtClean="0">
                <a:sym typeface="Wingdings"/>
              </a:rPr>
              <a:t>Stundenplan bekommen Sie </a:t>
            </a:r>
            <a:r>
              <a:rPr lang="de-DE" dirty="0" smtClean="0">
                <a:sym typeface="Wingdings"/>
              </a:rPr>
              <a:t>am ersten Schultag</a:t>
            </a:r>
            <a:endParaRPr lang="de-DE" dirty="0" smtClean="0">
              <a:sym typeface="Wingdings"/>
            </a:endParaRPr>
          </a:p>
          <a:p>
            <a:pPr>
              <a:buFont typeface="Wingdings"/>
              <a:buChar char="¬"/>
            </a:pPr>
            <a:r>
              <a:rPr lang="de-DE" dirty="0" smtClean="0">
                <a:sym typeface="Wingdings"/>
              </a:rPr>
              <a:t>Stundentafel: 23 Stunden pro Woche</a:t>
            </a:r>
          </a:p>
          <a:p>
            <a:pPr>
              <a:buFont typeface="Wingdings"/>
              <a:buChar char="¬"/>
            </a:pPr>
            <a:r>
              <a:rPr lang="de-DE" dirty="0">
                <a:sym typeface="Wingdings"/>
              </a:rPr>
              <a:t>Tipps für die Schultüte (Stifte, </a:t>
            </a:r>
            <a:r>
              <a:rPr lang="de-DE" dirty="0" smtClean="0">
                <a:sym typeface="Wingdings"/>
              </a:rPr>
              <a:t>Wachsmalkreiden, </a:t>
            </a:r>
            <a:r>
              <a:rPr lang="de-DE" dirty="0">
                <a:sym typeface="Wingdings"/>
              </a:rPr>
              <a:t>Buch, Spiel…)</a:t>
            </a:r>
          </a:p>
          <a:p>
            <a:pPr marL="0" indent="0">
              <a:buNone/>
            </a:pPr>
            <a:endParaRPr lang="de-DE" sz="1600" dirty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 smtClean="0">
              <a:sym typeface="Wingdings"/>
            </a:endParaRPr>
          </a:p>
          <a:p>
            <a:pPr marL="0" indent="0">
              <a:buNone/>
            </a:pPr>
            <a:endParaRPr lang="de-DE" sz="1600" dirty="0" smtClean="0">
              <a:sym typeface="Wingdings"/>
            </a:endParaRPr>
          </a:p>
          <a:p>
            <a:pPr marL="0" indent="0">
              <a:buNone/>
            </a:pPr>
            <a:endParaRPr lang="de-DE" dirty="0" smtClean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 smtClean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 smtClean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>
              <a:sym typeface="Wingdings"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266928" cy="1252728"/>
          </a:xfrm>
        </p:spPr>
        <p:txBody>
          <a:bodyPr>
            <a:normAutofit/>
          </a:bodyPr>
          <a:lstStyle/>
          <a:p>
            <a:r>
              <a:rPr lang="de-DE" dirty="0" smtClean="0"/>
              <a:t>Der erste Schultag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67600" cy="50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Schule in </a:t>
            </a:r>
            <a:r>
              <a:rPr lang="de-DE" dirty="0" err="1"/>
              <a:t>W</a:t>
            </a:r>
            <a:r>
              <a:rPr lang="de-DE" dirty="0" err="1" smtClean="0"/>
              <a:t>aakirchen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084852"/>
            <a:ext cx="6192687" cy="41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Zur Zeit 10 Klassen mit ca. 220 Kindern und 20 Lehrern</a:t>
            </a:r>
          </a:p>
          <a:p>
            <a:r>
              <a:rPr lang="de-DE" dirty="0" smtClean="0"/>
              <a:t>Aktuell 76 Kinder die zur Einschulung gemeldet sind</a:t>
            </a:r>
          </a:p>
          <a:p>
            <a:r>
              <a:rPr lang="de-DE" dirty="0" smtClean="0"/>
              <a:t>Schulfamilie mit </a:t>
            </a:r>
            <a:r>
              <a:rPr lang="de-DE" dirty="0" smtClean="0"/>
              <a:t>2 Hausmeistern, </a:t>
            </a:r>
            <a:r>
              <a:rPr lang="de-DE" dirty="0"/>
              <a:t>4 Damen als </a:t>
            </a:r>
            <a:r>
              <a:rPr lang="de-DE" dirty="0" smtClean="0"/>
              <a:t>Hauspersonal, </a:t>
            </a:r>
            <a:r>
              <a:rPr lang="de-DE" dirty="0"/>
              <a:t>Schulkindbetreuung,</a:t>
            </a:r>
            <a:r>
              <a:rPr lang="de-DE" dirty="0" smtClean="0"/>
              <a:t> </a:t>
            </a:r>
            <a:r>
              <a:rPr lang="de-DE" dirty="0"/>
              <a:t>Elternbeirat, Förderverein</a:t>
            </a:r>
            <a:r>
              <a:rPr lang="de-DE" dirty="0" smtClean="0"/>
              <a:t>,….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Schule in </a:t>
            </a:r>
            <a:r>
              <a:rPr lang="de-DE" dirty="0" err="1"/>
              <a:t>W</a:t>
            </a:r>
            <a:r>
              <a:rPr lang="de-DE" dirty="0" err="1" smtClean="0"/>
              <a:t>aakirchen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71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smtClean="0"/>
              <a:t>Schukischawa </a:t>
            </a:r>
            <a:r>
              <a:rPr lang="de-DE" dirty="0" smtClean="0"/>
              <a:t>stellt sich vor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Schulkindbetreuung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96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4176464"/>
          </a:xfrm>
        </p:spPr>
        <p:txBody>
          <a:bodyPr>
            <a:normAutofit/>
          </a:bodyPr>
          <a:lstStyle/>
          <a:p>
            <a:r>
              <a:rPr lang="de-DE" dirty="0" smtClean="0"/>
              <a:t>Kinder bekommen rote und grüne Karten, </a:t>
            </a:r>
            <a:r>
              <a:rPr lang="de-DE" dirty="0" smtClean="0"/>
              <a:t>dienen </a:t>
            </a:r>
            <a:r>
              <a:rPr lang="de-DE" dirty="0" smtClean="0"/>
              <a:t>nur als Hilfsmittel, kein Berechtigungsschein</a:t>
            </a:r>
          </a:p>
          <a:p>
            <a:r>
              <a:rPr lang="de-DE" dirty="0"/>
              <a:t>R</a:t>
            </a:r>
            <a:r>
              <a:rPr lang="de-DE" dirty="0" smtClean="0"/>
              <a:t>ote Linie: Point, Schaftlach, </a:t>
            </a:r>
            <a:r>
              <a:rPr lang="de-DE" dirty="0" err="1" smtClean="0"/>
              <a:t>Schulkindbetreuung</a:t>
            </a:r>
            <a:r>
              <a:rPr lang="de-DE" dirty="0" smtClean="0"/>
              <a:t>,</a:t>
            </a:r>
          </a:p>
          <a:p>
            <a:pPr marL="0" indent="0">
              <a:buNone/>
            </a:pPr>
            <a:r>
              <a:rPr lang="de-DE" dirty="0" smtClean="0"/>
              <a:t>    Rieder, </a:t>
            </a:r>
            <a:r>
              <a:rPr lang="de-DE" dirty="0" err="1" smtClean="0"/>
              <a:t>Freikircherl</a:t>
            </a:r>
            <a:r>
              <a:rPr lang="de-DE" dirty="0" smtClean="0"/>
              <a:t>, </a:t>
            </a:r>
            <a:r>
              <a:rPr lang="de-DE" dirty="0" err="1" smtClean="0"/>
              <a:t>Staudach</a:t>
            </a:r>
            <a:r>
              <a:rPr lang="de-DE" dirty="0" smtClean="0"/>
              <a:t>, Berg, </a:t>
            </a:r>
            <a:r>
              <a:rPr lang="de-DE" dirty="0" err="1" smtClean="0"/>
              <a:t>Krottenthal</a:t>
            </a:r>
            <a:r>
              <a:rPr lang="de-DE" dirty="0" smtClean="0"/>
              <a:t>,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 smtClean="0"/>
              <a:t>Piesenkam</a:t>
            </a:r>
            <a:r>
              <a:rPr lang="de-DE" dirty="0" smtClean="0"/>
              <a:t> </a:t>
            </a:r>
          </a:p>
          <a:p>
            <a:r>
              <a:rPr lang="de-DE" dirty="0"/>
              <a:t>G</a:t>
            </a:r>
            <a:r>
              <a:rPr lang="de-DE" dirty="0" smtClean="0"/>
              <a:t>rüne Linie: </a:t>
            </a:r>
            <a:r>
              <a:rPr lang="de-DE" dirty="0" err="1" smtClean="0"/>
              <a:t>Keilsried</a:t>
            </a:r>
            <a:r>
              <a:rPr lang="de-DE" dirty="0" smtClean="0"/>
              <a:t>, Marienstein</a:t>
            </a:r>
          </a:p>
          <a:p>
            <a:r>
              <a:rPr lang="de-DE" dirty="0"/>
              <a:t>Schukischawa wird nur nach Unterrichtsschluss angefahren, nicht am </a:t>
            </a:r>
            <a:r>
              <a:rPr lang="de-DE" dirty="0" smtClean="0"/>
              <a:t>Morgen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050904" cy="1252728"/>
          </a:xfrm>
        </p:spPr>
        <p:txBody>
          <a:bodyPr/>
          <a:lstStyle/>
          <a:p>
            <a:r>
              <a:rPr lang="de-DE" dirty="0" smtClean="0"/>
              <a:t>Buslinien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600" dirty="0"/>
              <a:t>S</a:t>
            </a:r>
            <a:r>
              <a:rPr lang="de-DE" sz="3600" dirty="0" smtClean="0"/>
              <a:t>chulpflichtig werden alle Kinder,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sz="2800" dirty="0" smtClean="0">
                <a:solidFill>
                  <a:srgbClr val="FF0000"/>
                </a:solidFill>
                <a:sym typeface="Wingdings"/>
              </a:rPr>
              <a:t></a:t>
            </a:r>
            <a:r>
              <a:rPr lang="de-DE" sz="2800" dirty="0" smtClean="0">
                <a:sym typeface="Wingdings"/>
              </a:rPr>
              <a:t>  die im letzten Jahr zurückgestellt wurden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rgbClr val="FF0000"/>
                </a:solidFill>
                <a:sym typeface="Wingdings"/>
              </a:rPr>
              <a:t>  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die den Einschulungskorridor wahrgenommen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  <a:sym typeface="Wingdings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      haben (geb.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im Zeitraum vom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 01.07.2016 bis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30.09.2016)</a:t>
            </a:r>
          </a:p>
          <a:p>
            <a:pPr marL="0" indent="0">
              <a:buNone/>
            </a:pPr>
            <a:r>
              <a:rPr lang="de-DE" sz="2800" dirty="0">
                <a:sym typeface="Wingdings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sym typeface="Wingdings"/>
              </a:rPr>
              <a:t></a:t>
            </a:r>
            <a:r>
              <a:rPr lang="de-DE" sz="2800" dirty="0" smtClean="0">
                <a:sym typeface="Wingdings"/>
              </a:rPr>
              <a:t>  die </a:t>
            </a:r>
            <a:r>
              <a:rPr lang="de-DE" sz="2800" dirty="0" smtClean="0">
                <a:sym typeface="Wingdings"/>
              </a:rPr>
              <a:t>im Zeitraum vom</a:t>
            </a:r>
            <a:r>
              <a:rPr lang="de-DE" sz="2800" dirty="0" smtClean="0"/>
              <a:t> </a:t>
            </a:r>
            <a:r>
              <a:rPr lang="de-DE" sz="2800" dirty="0" smtClean="0"/>
              <a:t>01.10.2016 </a:t>
            </a:r>
            <a:r>
              <a:rPr lang="de-DE" sz="2800" dirty="0" smtClean="0"/>
              <a:t>bis</a:t>
            </a:r>
            <a:r>
              <a:rPr lang="de-DE" sz="2800" dirty="0" smtClean="0"/>
              <a:t> </a:t>
            </a:r>
            <a:r>
              <a:rPr lang="de-DE" sz="2800" dirty="0" smtClean="0"/>
              <a:t>30.06.2017 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 geboren wurden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rgbClr val="FF0000"/>
                </a:solidFill>
                <a:sym typeface="Wingdings"/>
              </a:rPr>
              <a:t>  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Kinder, die in den Einschulungskorridor fallen und auf Wunsch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  <a:sym typeface="Wingdings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      schulpflichtig werden (geb.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im Zeitraum vom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01.07.2017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bis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 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  <a:sym typeface="Wingdings"/>
              </a:rPr>
              <a:t>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      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30.09</a:t>
            </a:r>
            <a:r>
              <a:rPr lang="de-DE" sz="2800" dirty="0" smtClean="0">
                <a:solidFill>
                  <a:schemeClr val="tx1"/>
                </a:solidFill>
                <a:sym typeface="Wingdings"/>
              </a:rPr>
              <a:t>. 2017)</a:t>
            </a:r>
            <a:endParaRPr lang="de-DE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800" dirty="0" smtClean="0">
                <a:sym typeface="Wingdings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sym typeface="Wingdings"/>
              </a:rPr>
              <a:t></a:t>
            </a:r>
            <a:r>
              <a:rPr lang="de-DE" sz="2800" dirty="0" smtClean="0">
                <a:sym typeface="Wingdings"/>
              </a:rPr>
              <a:t>  </a:t>
            </a:r>
            <a:r>
              <a:rPr lang="de-DE" sz="2800" dirty="0" smtClean="0"/>
              <a:t>die </a:t>
            </a:r>
            <a:r>
              <a:rPr lang="de-DE" sz="2800" dirty="0"/>
              <a:t>auf Antrag </a:t>
            </a:r>
            <a:r>
              <a:rPr lang="de-DE" sz="2800" dirty="0" smtClean="0"/>
              <a:t>eingeschult werden sollen</a:t>
            </a:r>
            <a:endParaRPr lang="de-DE" sz="2800" dirty="0"/>
          </a:p>
          <a:p>
            <a:pPr marL="0" indent="0">
              <a:buNone/>
            </a:pPr>
            <a:r>
              <a:rPr lang="de-DE" sz="2800" dirty="0" smtClean="0"/>
              <a:t>     </a:t>
            </a:r>
            <a:r>
              <a:rPr lang="de-DE" sz="2800" dirty="0"/>
              <a:t>(geb. </a:t>
            </a:r>
            <a:r>
              <a:rPr lang="de-DE" sz="2800" dirty="0" smtClean="0"/>
              <a:t>im Zeitraum vom</a:t>
            </a:r>
            <a:r>
              <a:rPr lang="de-DE" sz="2800" dirty="0" smtClean="0"/>
              <a:t> 01.10.2017 bis </a:t>
            </a:r>
            <a:r>
              <a:rPr lang="de-DE" sz="2800" dirty="0" smtClean="0"/>
              <a:t>31.12.2017)</a:t>
            </a:r>
            <a:endParaRPr lang="de-DE" sz="2800" dirty="0"/>
          </a:p>
          <a:p>
            <a:pPr marL="0" indent="0">
              <a:buNone/>
            </a:pPr>
            <a:r>
              <a:rPr lang="de-DE" sz="2800" dirty="0" smtClean="0">
                <a:sym typeface="Wingdings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sym typeface="Wingdings"/>
              </a:rPr>
              <a:t></a:t>
            </a:r>
            <a:r>
              <a:rPr lang="de-DE" sz="2800" dirty="0" smtClean="0">
                <a:sym typeface="Wingdings"/>
              </a:rPr>
              <a:t>  </a:t>
            </a:r>
            <a:r>
              <a:rPr lang="de-DE" sz="2800" dirty="0" smtClean="0"/>
              <a:t>die auf Antrag eingeschult werden sollen</a:t>
            </a:r>
          </a:p>
          <a:p>
            <a:pPr marL="0" indent="0">
              <a:buNone/>
            </a:pPr>
            <a:r>
              <a:rPr lang="de-DE" sz="2800" dirty="0" smtClean="0"/>
              <a:t>     (geb. ab dem 01.01.2018); nur mit   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schulpsychologischem Gutachten möglich</a:t>
            </a:r>
          </a:p>
          <a:p>
            <a:pPr marL="0" indent="0">
              <a:buNone/>
            </a:pPr>
            <a:endParaRPr lang="de-DE" sz="2800" dirty="0" smtClean="0">
              <a:sym typeface="Wingdings"/>
            </a:endParaRP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275040" cy="1074448"/>
          </a:xfrm>
        </p:spPr>
        <p:txBody>
          <a:bodyPr/>
          <a:lstStyle/>
          <a:p>
            <a:r>
              <a:rPr lang="de-DE" dirty="0" smtClean="0">
                <a:latin typeface="+mn-lt"/>
                <a:cs typeface="Tahoma" pitchFamily="34" charset="0"/>
              </a:rPr>
              <a:t>Gesetzliche</a:t>
            </a:r>
            <a:r>
              <a:rPr lang="de-DE" dirty="0" smtClean="0"/>
              <a:t> Regelungen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992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sz="2800" dirty="0" smtClean="0"/>
              <a:t> Über </a:t>
            </a:r>
            <a:r>
              <a:rPr lang="de-DE" sz="2800" dirty="0"/>
              <a:t>die Schulfähigkeit entscheidet die </a:t>
            </a:r>
            <a:r>
              <a:rPr lang="de-DE" sz="2800" dirty="0" smtClean="0"/>
              <a:t> Schulleitung </a:t>
            </a:r>
            <a:r>
              <a:rPr lang="de-DE" sz="2800" dirty="0"/>
              <a:t>anhand der Beobachtungen der </a:t>
            </a:r>
            <a:r>
              <a:rPr lang="de-DE" sz="2800" dirty="0" smtClean="0"/>
              <a:t>Erzieherinnen</a:t>
            </a:r>
            <a:r>
              <a:rPr lang="de-DE" sz="2800" dirty="0"/>
              <a:t>, der Lehrkräfte </a:t>
            </a:r>
            <a:r>
              <a:rPr lang="de-DE" sz="2800" dirty="0" smtClean="0"/>
              <a:t>oder eines Schulpsychologen</a:t>
            </a:r>
            <a:r>
              <a:rPr lang="de-DE" sz="28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de-DE" sz="2800" b="1" dirty="0" smtClean="0"/>
              <a:t> Wird </a:t>
            </a:r>
            <a:r>
              <a:rPr lang="de-DE" sz="2800" b="1" dirty="0"/>
              <a:t>das Kind aufgenommen, so gilt es als </a:t>
            </a:r>
            <a:endParaRPr lang="de-DE" sz="2800" b="1" dirty="0" smtClean="0"/>
          </a:p>
          <a:p>
            <a:pPr marL="0" indent="0">
              <a:buNone/>
            </a:pPr>
            <a:r>
              <a:rPr lang="de-DE" sz="2800" b="1" dirty="0"/>
              <a:t> </a:t>
            </a:r>
            <a:r>
              <a:rPr lang="de-DE" sz="2800" b="1" dirty="0" smtClean="0"/>
              <a:t>    schulpflichtig</a:t>
            </a:r>
            <a:r>
              <a:rPr lang="de-DE" sz="2800" b="1" dirty="0"/>
              <a:t>.</a:t>
            </a:r>
            <a:endParaRPr lang="de-DE" sz="2800" dirty="0"/>
          </a:p>
          <a:p>
            <a:pPr>
              <a:buFont typeface="Wingdings" pitchFamily="2" charset="2"/>
              <a:buChar char="Ø"/>
            </a:pPr>
            <a:r>
              <a:rPr lang="de-DE" sz="2800" b="1" dirty="0" smtClean="0"/>
              <a:t> Wird </a:t>
            </a:r>
            <a:r>
              <a:rPr lang="de-DE" sz="2800" b="1" dirty="0"/>
              <a:t>der Antrag abgelehnt, so gilt dies nicht </a:t>
            </a:r>
            <a:endParaRPr lang="de-DE" sz="2800" b="1" dirty="0" smtClean="0"/>
          </a:p>
          <a:p>
            <a:pPr marL="0" indent="0">
              <a:buNone/>
            </a:pPr>
            <a:r>
              <a:rPr lang="de-DE" sz="2800" b="1" dirty="0"/>
              <a:t> </a:t>
            </a:r>
            <a:r>
              <a:rPr lang="de-DE" sz="2800" b="1" dirty="0" smtClean="0"/>
              <a:t>    als </a:t>
            </a:r>
            <a:r>
              <a:rPr lang="de-DE" sz="2800" b="1" dirty="0"/>
              <a:t>Zurückstellung</a:t>
            </a:r>
            <a:r>
              <a:rPr lang="de-DE" sz="2800" b="1" dirty="0" smtClean="0"/>
              <a:t>.</a:t>
            </a:r>
            <a:r>
              <a:rPr lang="de-DE" sz="2800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 smtClean="0"/>
              <a:t> Antrag bitte </a:t>
            </a:r>
            <a:r>
              <a:rPr lang="de-DE" sz="2800" dirty="0"/>
              <a:t>bis zum </a:t>
            </a:r>
            <a:r>
              <a:rPr lang="de-DE" sz="2800" b="1" dirty="0"/>
              <a:t> </a:t>
            </a:r>
            <a:r>
              <a:rPr lang="de-DE" sz="2800" b="1" dirty="0" smtClean="0"/>
              <a:t>17.03.2023</a:t>
            </a:r>
            <a:r>
              <a:rPr lang="de-DE" sz="2800" dirty="0" smtClean="0"/>
              <a:t> </a:t>
            </a:r>
            <a:r>
              <a:rPr lang="de-DE" sz="2800" dirty="0"/>
              <a:t>im Sekretariat 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der Grundschule </a:t>
            </a:r>
            <a:r>
              <a:rPr lang="de-DE" sz="2800" dirty="0" err="1" smtClean="0"/>
              <a:t>Waakirchen</a:t>
            </a:r>
            <a:r>
              <a:rPr lang="de-DE" sz="2800" dirty="0" smtClean="0"/>
              <a:t> abgeben</a:t>
            </a:r>
            <a:endParaRPr lang="de-DE" sz="2800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19056" cy="1146456"/>
          </a:xfrm>
        </p:spPr>
        <p:txBody>
          <a:bodyPr/>
          <a:lstStyle/>
          <a:p>
            <a:r>
              <a:rPr lang="de-DE" dirty="0" smtClean="0"/>
              <a:t>Gesetzliche Regelungen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1849</Words>
  <Application>Microsoft Office PowerPoint</Application>
  <PresentationFormat>Bildschirmpräsentation (4:3)</PresentationFormat>
  <Paragraphs>292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Calibri</vt:lpstr>
      <vt:lpstr>Candara</vt:lpstr>
      <vt:lpstr>Symbol</vt:lpstr>
      <vt:lpstr>Tahoma</vt:lpstr>
      <vt:lpstr>Wingdings</vt:lpstr>
      <vt:lpstr>Wellenform</vt:lpstr>
      <vt:lpstr>Mein Kind kommt in die Schule</vt:lpstr>
      <vt:lpstr>Inhalte des Abends</vt:lpstr>
      <vt:lpstr>Begrüßung und Vorstellung</vt:lpstr>
      <vt:lpstr>Die Schule in Waakirchen</vt:lpstr>
      <vt:lpstr>Die Schule in Waakirchen</vt:lpstr>
      <vt:lpstr>Schulkindbetreuung</vt:lpstr>
      <vt:lpstr>Buslinien</vt:lpstr>
      <vt:lpstr>Gesetzliche Regelungen</vt:lpstr>
      <vt:lpstr>Gesetzliche Regelungen</vt:lpstr>
      <vt:lpstr>Gesetzliche Regelungen</vt:lpstr>
      <vt:lpstr>Gesetzliche Regelungen</vt:lpstr>
      <vt:lpstr>Schulische Kontakte  bis September</vt:lpstr>
      <vt:lpstr>Schulische Kontakte  bis September</vt:lpstr>
      <vt:lpstr>Wie geht es dann weiter?</vt:lpstr>
      <vt:lpstr>Schuleinschreibung</vt:lpstr>
      <vt:lpstr>Schuleinschreibung</vt:lpstr>
      <vt:lpstr>Zurückstellung</vt:lpstr>
      <vt:lpstr>PowerPoint-Präsentation</vt:lpstr>
      <vt:lpstr>Was erwartet Ihr Kind in der Schule? – Was können Sie bis September noch tun?</vt:lpstr>
      <vt:lpstr>Was erwartet Ihr Kind in der Schule? – Was können Sie bis September noch tun?</vt:lpstr>
      <vt:lpstr>Im mathematischen Bereich</vt:lpstr>
      <vt:lpstr>Im mathematischen Bereich</vt:lpstr>
      <vt:lpstr>Im sprachlichen Bereich</vt:lpstr>
      <vt:lpstr>Im sprachlichen Bereich</vt:lpstr>
      <vt:lpstr>Im Arbeitsverhalten und bei der Konzentration</vt:lpstr>
      <vt:lpstr>Im Arbeitsverhalten und bei der Konzentration</vt:lpstr>
      <vt:lpstr>Im motorischen Bereich</vt:lpstr>
      <vt:lpstr>Im motorischen Bereich</vt:lpstr>
      <vt:lpstr>Im sozialen Bereich</vt:lpstr>
      <vt:lpstr>Im sozialen Bereich</vt:lpstr>
      <vt:lpstr>Das ist uns besonders wichtig</vt:lpstr>
      <vt:lpstr>Wie sieht der Schulalltag aus?</vt:lpstr>
      <vt:lpstr>Der erste Schultag</vt:lpstr>
      <vt:lpstr>PowerPoint-Präsentation</vt:lpstr>
    </vt:vector>
  </TitlesOfParts>
  <Company>Stadt Bad Tölz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</dc:title>
  <dc:creator>Holger Kraus</dc:creator>
  <cp:lastModifiedBy>Kraus</cp:lastModifiedBy>
  <cp:revision>279</cp:revision>
  <cp:lastPrinted>2016-02-23T09:18:30Z</cp:lastPrinted>
  <dcterms:created xsi:type="dcterms:W3CDTF">2012-02-06T19:35:45Z</dcterms:created>
  <dcterms:modified xsi:type="dcterms:W3CDTF">2023-02-13T09:51:18Z</dcterms:modified>
</cp:coreProperties>
</file>