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96" r:id="rId4"/>
    <p:sldId id="298" r:id="rId5"/>
    <p:sldId id="297" r:id="rId6"/>
    <p:sldId id="299" r:id="rId7"/>
    <p:sldId id="280" r:id="rId8"/>
    <p:sldId id="258" r:id="rId9"/>
    <p:sldId id="260" r:id="rId10"/>
    <p:sldId id="294" r:id="rId11"/>
    <p:sldId id="295" r:id="rId12"/>
    <p:sldId id="259" r:id="rId13"/>
    <p:sldId id="261" r:id="rId14"/>
    <p:sldId id="265" r:id="rId15"/>
    <p:sldId id="264" r:id="rId16"/>
    <p:sldId id="302" r:id="rId17"/>
    <p:sldId id="305" r:id="rId18"/>
    <p:sldId id="304" r:id="rId19"/>
    <p:sldId id="303" r:id="rId20"/>
    <p:sldId id="266" r:id="rId21"/>
    <p:sldId id="301" r:id="rId22"/>
    <p:sldId id="306" r:id="rId23"/>
    <p:sldId id="307" r:id="rId24"/>
    <p:sldId id="308" r:id="rId25"/>
    <p:sldId id="309" r:id="rId26"/>
    <p:sldId id="262" r:id="rId27"/>
    <p:sldId id="263" r:id="rId28"/>
    <p:sldId id="270" r:id="rId29"/>
    <p:sldId id="284" r:id="rId30"/>
    <p:sldId id="289" r:id="rId31"/>
    <p:sldId id="271" r:id="rId32"/>
    <p:sldId id="285" r:id="rId33"/>
    <p:sldId id="290" r:id="rId34"/>
    <p:sldId id="286" r:id="rId35"/>
    <p:sldId id="291" r:id="rId36"/>
    <p:sldId id="287" r:id="rId37"/>
    <p:sldId id="292" r:id="rId38"/>
    <p:sldId id="288" r:id="rId39"/>
    <p:sldId id="293" r:id="rId40"/>
    <p:sldId id="279" r:id="rId41"/>
    <p:sldId id="300" r:id="rId42"/>
    <p:sldId id="283" r:id="rId43"/>
    <p:sldId id="277" r:id="rId4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76" autoAdjust="0"/>
  </p:normalViewPr>
  <p:slideViewPr>
    <p:cSldViewPr>
      <p:cViewPr varScale="1">
        <p:scale>
          <a:sx n="105" d="100"/>
          <a:sy n="105" d="100"/>
        </p:scale>
        <p:origin x="18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AFC89-FDE4-4AF0-AAE7-7928975999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58F4AE2C-2AFE-4AFC-AB7C-56F1A546EFCB}">
      <dgm:prSet phldrT="[Text]" custT="1"/>
      <dgm:spPr/>
      <dgm:t>
        <a:bodyPr/>
        <a:lstStyle/>
        <a:p>
          <a:r>
            <a:rPr lang="de-DE" sz="2000" dirty="0"/>
            <a:t>im mathematischen Bereich</a:t>
          </a:r>
        </a:p>
      </dgm:t>
    </dgm:pt>
    <dgm:pt modelId="{AFF623E0-C8CA-4BC1-9F05-F9564D89EDBC}" type="parTrans" cxnId="{BEFC801B-1414-48C6-8CE4-F4BAC6D25543}">
      <dgm:prSet/>
      <dgm:spPr/>
      <dgm:t>
        <a:bodyPr/>
        <a:lstStyle/>
        <a:p>
          <a:endParaRPr lang="de-DE"/>
        </a:p>
      </dgm:t>
    </dgm:pt>
    <dgm:pt modelId="{2E2608C4-C123-4A59-83E2-512188150949}" type="sibTrans" cxnId="{BEFC801B-1414-48C6-8CE4-F4BAC6D25543}">
      <dgm:prSet/>
      <dgm:spPr/>
      <dgm:t>
        <a:bodyPr/>
        <a:lstStyle/>
        <a:p>
          <a:endParaRPr lang="de-DE"/>
        </a:p>
      </dgm:t>
    </dgm:pt>
    <dgm:pt modelId="{A6B0108A-060E-4F64-949C-EE9C54255604}">
      <dgm:prSet phldrT="[Text]" custT="1"/>
      <dgm:spPr/>
      <dgm:t>
        <a:bodyPr/>
        <a:lstStyle/>
        <a:p>
          <a:r>
            <a:rPr lang="de-DE" sz="2000" dirty="0"/>
            <a:t>im sprachlichen Bereich</a:t>
          </a:r>
        </a:p>
      </dgm:t>
    </dgm:pt>
    <dgm:pt modelId="{77DCE10D-5A43-4C20-A388-8744C4E5AFC2}" type="parTrans" cxnId="{74F11EFE-68D3-46E6-AD85-105D02F939B4}">
      <dgm:prSet/>
      <dgm:spPr/>
      <dgm:t>
        <a:bodyPr/>
        <a:lstStyle/>
        <a:p>
          <a:endParaRPr lang="de-DE"/>
        </a:p>
      </dgm:t>
    </dgm:pt>
    <dgm:pt modelId="{614B550A-DBDD-4573-8908-0142C070920E}" type="sibTrans" cxnId="{74F11EFE-68D3-46E6-AD85-105D02F939B4}">
      <dgm:prSet/>
      <dgm:spPr/>
      <dgm:t>
        <a:bodyPr/>
        <a:lstStyle/>
        <a:p>
          <a:endParaRPr lang="de-DE"/>
        </a:p>
      </dgm:t>
    </dgm:pt>
    <dgm:pt modelId="{7BD89D28-E96B-4DCF-918D-9F06F32D2128}">
      <dgm:prSet phldrT="[Text]" custT="1"/>
      <dgm:spPr/>
      <dgm:t>
        <a:bodyPr/>
        <a:lstStyle/>
        <a:p>
          <a:r>
            <a:rPr lang="de-DE" sz="2000" dirty="0"/>
            <a:t>im Arbeitsverhalten und bei der Konzentration</a:t>
          </a:r>
        </a:p>
      </dgm:t>
    </dgm:pt>
    <dgm:pt modelId="{1583055A-E24B-4418-93B1-676E73DD3D21}" type="parTrans" cxnId="{82D0BD5E-F38E-4B42-BAEB-26019D112164}">
      <dgm:prSet/>
      <dgm:spPr/>
      <dgm:t>
        <a:bodyPr/>
        <a:lstStyle/>
        <a:p>
          <a:endParaRPr lang="de-DE"/>
        </a:p>
      </dgm:t>
    </dgm:pt>
    <dgm:pt modelId="{0924BD29-57F3-438E-AE0C-8BA3B5D717FD}" type="sibTrans" cxnId="{82D0BD5E-F38E-4B42-BAEB-26019D112164}">
      <dgm:prSet/>
      <dgm:spPr/>
      <dgm:t>
        <a:bodyPr/>
        <a:lstStyle/>
        <a:p>
          <a:endParaRPr lang="de-DE"/>
        </a:p>
      </dgm:t>
    </dgm:pt>
    <dgm:pt modelId="{4A70211A-5A50-4131-B281-EEA94F7F9D52}">
      <dgm:prSet phldrT="[Text]" custT="1"/>
      <dgm:spPr/>
      <dgm:t>
        <a:bodyPr/>
        <a:lstStyle/>
        <a:p>
          <a:r>
            <a:rPr lang="de-DE" sz="2000" dirty="0"/>
            <a:t>im motorischen Bereich</a:t>
          </a:r>
        </a:p>
      </dgm:t>
    </dgm:pt>
    <dgm:pt modelId="{9D54446F-F793-410A-A9D6-8E3C1F7BB0DC}" type="parTrans" cxnId="{FE27450B-E3D8-4909-AF8E-861F406AD065}">
      <dgm:prSet/>
      <dgm:spPr/>
      <dgm:t>
        <a:bodyPr/>
        <a:lstStyle/>
        <a:p>
          <a:endParaRPr lang="de-DE"/>
        </a:p>
      </dgm:t>
    </dgm:pt>
    <dgm:pt modelId="{071A0799-94F9-4C19-9048-58D6973DFD19}" type="sibTrans" cxnId="{FE27450B-E3D8-4909-AF8E-861F406AD065}">
      <dgm:prSet/>
      <dgm:spPr/>
      <dgm:t>
        <a:bodyPr/>
        <a:lstStyle/>
        <a:p>
          <a:endParaRPr lang="de-DE"/>
        </a:p>
      </dgm:t>
    </dgm:pt>
    <dgm:pt modelId="{8D332AD6-1718-4648-AC9D-ED6DCF9047CF}">
      <dgm:prSet phldrT="[Text]" custT="1"/>
      <dgm:spPr/>
      <dgm:t>
        <a:bodyPr/>
        <a:lstStyle/>
        <a:p>
          <a:r>
            <a:rPr lang="de-DE" sz="2000" dirty="0"/>
            <a:t>im sozialen Bereich</a:t>
          </a:r>
        </a:p>
      </dgm:t>
    </dgm:pt>
    <dgm:pt modelId="{EFBBC261-E35E-4742-B066-2B2A7FC39205}" type="parTrans" cxnId="{F504AC2B-E557-44EB-AEFA-7D86DD496A24}">
      <dgm:prSet/>
      <dgm:spPr/>
      <dgm:t>
        <a:bodyPr/>
        <a:lstStyle/>
        <a:p>
          <a:endParaRPr lang="de-DE"/>
        </a:p>
      </dgm:t>
    </dgm:pt>
    <dgm:pt modelId="{8DE201B9-A34D-4E5E-9DDE-2065FF612976}" type="sibTrans" cxnId="{F504AC2B-E557-44EB-AEFA-7D86DD496A24}">
      <dgm:prSet/>
      <dgm:spPr/>
      <dgm:t>
        <a:bodyPr/>
        <a:lstStyle/>
        <a:p>
          <a:endParaRPr lang="de-DE"/>
        </a:p>
      </dgm:t>
    </dgm:pt>
    <dgm:pt modelId="{8FBDD6AB-EC8A-4097-92EB-1440B7495766}" type="pres">
      <dgm:prSet presAssocID="{437AFC89-FDE4-4AF0-AAE7-7928975999B4}" presName="diagram" presStyleCnt="0">
        <dgm:presLayoutVars>
          <dgm:dir/>
          <dgm:resizeHandles val="exact"/>
        </dgm:presLayoutVars>
      </dgm:prSet>
      <dgm:spPr/>
    </dgm:pt>
    <dgm:pt modelId="{0E98019A-68D8-4E93-8CD6-3BE7F9820CED}" type="pres">
      <dgm:prSet presAssocID="{58F4AE2C-2AFE-4AFC-AB7C-56F1A546EFCB}" presName="node" presStyleLbl="node1" presStyleIdx="0" presStyleCnt="5">
        <dgm:presLayoutVars>
          <dgm:bulletEnabled val="1"/>
        </dgm:presLayoutVars>
      </dgm:prSet>
      <dgm:spPr/>
    </dgm:pt>
    <dgm:pt modelId="{E02E4D86-15CA-40CB-BBB6-F58D35AF0668}" type="pres">
      <dgm:prSet presAssocID="{2E2608C4-C123-4A59-83E2-512188150949}" presName="sibTrans" presStyleCnt="0"/>
      <dgm:spPr/>
    </dgm:pt>
    <dgm:pt modelId="{17DE1857-AC00-4330-8EA0-575BCAD1CD9B}" type="pres">
      <dgm:prSet presAssocID="{A6B0108A-060E-4F64-949C-EE9C54255604}" presName="node" presStyleLbl="node1" presStyleIdx="1" presStyleCnt="5">
        <dgm:presLayoutVars>
          <dgm:bulletEnabled val="1"/>
        </dgm:presLayoutVars>
      </dgm:prSet>
      <dgm:spPr/>
    </dgm:pt>
    <dgm:pt modelId="{88C608F7-5C36-40F5-B7D1-ADD02967E29F}" type="pres">
      <dgm:prSet presAssocID="{614B550A-DBDD-4573-8908-0142C070920E}" presName="sibTrans" presStyleCnt="0"/>
      <dgm:spPr/>
    </dgm:pt>
    <dgm:pt modelId="{0EA63DE2-B09D-42A4-91EF-BB5647B4E3F5}" type="pres">
      <dgm:prSet presAssocID="{7BD89D28-E96B-4DCF-918D-9F06F32D2128}" presName="node" presStyleLbl="node1" presStyleIdx="2" presStyleCnt="5">
        <dgm:presLayoutVars>
          <dgm:bulletEnabled val="1"/>
        </dgm:presLayoutVars>
      </dgm:prSet>
      <dgm:spPr/>
    </dgm:pt>
    <dgm:pt modelId="{3F7C52A6-4244-49B7-A960-45E5A967845C}" type="pres">
      <dgm:prSet presAssocID="{0924BD29-57F3-438E-AE0C-8BA3B5D717FD}" presName="sibTrans" presStyleCnt="0"/>
      <dgm:spPr/>
    </dgm:pt>
    <dgm:pt modelId="{4F3F4B61-0FB5-4ADC-B896-E97F5223A543}" type="pres">
      <dgm:prSet presAssocID="{4A70211A-5A50-4131-B281-EEA94F7F9D52}" presName="node" presStyleLbl="node1" presStyleIdx="3" presStyleCnt="5">
        <dgm:presLayoutVars>
          <dgm:bulletEnabled val="1"/>
        </dgm:presLayoutVars>
      </dgm:prSet>
      <dgm:spPr/>
    </dgm:pt>
    <dgm:pt modelId="{EF9F8306-EC1D-4C1D-9CB7-D304DEAC5B41}" type="pres">
      <dgm:prSet presAssocID="{071A0799-94F9-4C19-9048-58D6973DFD19}" presName="sibTrans" presStyleCnt="0"/>
      <dgm:spPr/>
    </dgm:pt>
    <dgm:pt modelId="{645659FB-F8DD-4CEB-A5D3-DFC8EEDEDFD0}" type="pres">
      <dgm:prSet presAssocID="{8D332AD6-1718-4648-AC9D-ED6DCF9047CF}" presName="node" presStyleLbl="node1" presStyleIdx="4" presStyleCnt="5">
        <dgm:presLayoutVars>
          <dgm:bulletEnabled val="1"/>
        </dgm:presLayoutVars>
      </dgm:prSet>
      <dgm:spPr/>
    </dgm:pt>
  </dgm:ptLst>
  <dgm:cxnLst>
    <dgm:cxn modelId="{FE27450B-E3D8-4909-AF8E-861F406AD065}" srcId="{437AFC89-FDE4-4AF0-AAE7-7928975999B4}" destId="{4A70211A-5A50-4131-B281-EEA94F7F9D52}" srcOrd="3" destOrd="0" parTransId="{9D54446F-F793-410A-A9D6-8E3C1F7BB0DC}" sibTransId="{071A0799-94F9-4C19-9048-58D6973DFD19}"/>
    <dgm:cxn modelId="{05C7301A-1952-45C6-A067-75D0A3387F85}" type="presOf" srcId="{A6B0108A-060E-4F64-949C-EE9C54255604}" destId="{17DE1857-AC00-4330-8EA0-575BCAD1CD9B}" srcOrd="0" destOrd="0" presId="urn:microsoft.com/office/officeart/2005/8/layout/default"/>
    <dgm:cxn modelId="{BEFC801B-1414-48C6-8CE4-F4BAC6D25543}" srcId="{437AFC89-FDE4-4AF0-AAE7-7928975999B4}" destId="{58F4AE2C-2AFE-4AFC-AB7C-56F1A546EFCB}" srcOrd="0" destOrd="0" parTransId="{AFF623E0-C8CA-4BC1-9F05-F9564D89EDBC}" sibTransId="{2E2608C4-C123-4A59-83E2-512188150949}"/>
    <dgm:cxn modelId="{F504AC2B-E557-44EB-AEFA-7D86DD496A24}" srcId="{437AFC89-FDE4-4AF0-AAE7-7928975999B4}" destId="{8D332AD6-1718-4648-AC9D-ED6DCF9047CF}" srcOrd="4" destOrd="0" parTransId="{EFBBC261-E35E-4742-B066-2B2A7FC39205}" sibTransId="{8DE201B9-A34D-4E5E-9DDE-2065FF612976}"/>
    <dgm:cxn modelId="{399E3B2D-FC5A-49F1-828E-FAB1B68CF7ED}" type="presOf" srcId="{437AFC89-FDE4-4AF0-AAE7-7928975999B4}" destId="{8FBDD6AB-EC8A-4097-92EB-1440B7495766}" srcOrd="0" destOrd="0" presId="urn:microsoft.com/office/officeart/2005/8/layout/default"/>
    <dgm:cxn modelId="{82D0BD5E-F38E-4B42-BAEB-26019D112164}" srcId="{437AFC89-FDE4-4AF0-AAE7-7928975999B4}" destId="{7BD89D28-E96B-4DCF-918D-9F06F32D2128}" srcOrd="2" destOrd="0" parTransId="{1583055A-E24B-4418-93B1-676E73DD3D21}" sibTransId="{0924BD29-57F3-438E-AE0C-8BA3B5D717FD}"/>
    <dgm:cxn modelId="{1CA0335F-CC56-4AB9-B319-0CD2146D8308}" type="presOf" srcId="{7BD89D28-E96B-4DCF-918D-9F06F32D2128}" destId="{0EA63DE2-B09D-42A4-91EF-BB5647B4E3F5}" srcOrd="0" destOrd="0" presId="urn:microsoft.com/office/officeart/2005/8/layout/default"/>
    <dgm:cxn modelId="{3A070E53-7B2C-40B7-96BE-C0DE787B12ED}" type="presOf" srcId="{4A70211A-5A50-4131-B281-EEA94F7F9D52}" destId="{4F3F4B61-0FB5-4ADC-B896-E97F5223A543}" srcOrd="0" destOrd="0" presId="urn:microsoft.com/office/officeart/2005/8/layout/default"/>
    <dgm:cxn modelId="{ADC14DA8-04ED-4329-9676-D7D4397348A3}" type="presOf" srcId="{58F4AE2C-2AFE-4AFC-AB7C-56F1A546EFCB}" destId="{0E98019A-68D8-4E93-8CD6-3BE7F9820CED}" srcOrd="0" destOrd="0" presId="urn:microsoft.com/office/officeart/2005/8/layout/default"/>
    <dgm:cxn modelId="{C1980FDD-B302-469E-9A72-A7C6D0F33B61}" type="presOf" srcId="{8D332AD6-1718-4648-AC9D-ED6DCF9047CF}" destId="{645659FB-F8DD-4CEB-A5D3-DFC8EEDEDFD0}" srcOrd="0" destOrd="0" presId="urn:microsoft.com/office/officeart/2005/8/layout/default"/>
    <dgm:cxn modelId="{74F11EFE-68D3-46E6-AD85-105D02F939B4}" srcId="{437AFC89-FDE4-4AF0-AAE7-7928975999B4}" destId="{A6B0108A-060E-4F64-949C-EE9C54255604}" srcOrd="1" destOrd="0" parTransId="{77DCE10D-5A43-4C20-A388-8744C4E5AFC2}" sibTransId="{614B550A-DBDD-4573-8908-0142C070920E}"/>
    <dgm:cxn modelId="{F4E5C445-1E4F-465E-A848-D5D66A21F642}" type="presParOf" srcId="{8FBDD6AB-EC8A-4097-92EB-1440B7495766}" destId="{0E98019A-68D8-4E93-8CD6-3BE7F9820CED}" srcOrd="0" destOrd="0" presId="urn:microsoft.com/office/officeart/2005/8/layout/default"/>
    <dgm:cxn modelId="{E45A2C19-438A-4BD3-953D-5474B182A4FC}" type="presParOf" srcId="{8FBDD6AB-EC8A-4097-92EB-1440B7495766}" destId="{E02E4D86-15CA-40CB-BBB6-F58D35AF0668}" srcOrd="1" destOrd="0" presId="urn:microsoft.com/office/officeart/2005/8/layout/default"/>
    <dgm:cxn modelId="{D0F5BBCC-3804-4B3D-ACE0-0817A2BF439D}" type="presParOf" srcId="{8FBDD6AB-EC8A-4097-92EB-1440B7495766}" destId="{17DE1857-AC00-4330-8EA0-575BCAD1CD9B}" srcOrd="2" destOrd="0" presId="urn:microsoft.com/office/officeart/2005/8/layout/default"/>
    <dgm:cxn modelId="{7FC82FF6-E3EF-440C-880E-9520A7EAEF4A}" type="presParOf" srcId="{8FBDD6AB-EC8A-4097-92EB-1440B7495766}" destId="{88C608F7-5C36-40F5-B7D1-ADD02967E29F}" srcOrd="3" destOrd="0" presId="urn:microsoft.com/office/officeart/2005/8/layout/default"/>
    <dgm:cxn modelId="{109A722E-F7C1-4103-97A3-A1A258BFF81E}" type="presParOf" srcId="{8FBDD6AB-EC8A-4097-92EB-1440B7495766}" destId="{0EA63DE2-B09D-42A4-91EF-BB5647B4E3F5}" srcOrd="4" destOrd="0" presId="urn:microsoft.com/office/officeart/2005/8/layout/default"/>
    <dgm:cxn modelId="{02BE194B-5D70-43D8-B02E-D233AF70591A}" type="presParOf" srcId="{8FBDD6AB-EC8A-4097-92EB-1440B7495766}" destId="{3F7C52A6-4244-49B7-A960-45E5A967845C}" srcOrd="5" destOrd="0" presId="urn:microsoft.com/office/officeart/2005/8/layout/default"/>
    <dgm:cxn modelId="{AD11DFAD-2E2D-4A7E-9F98-EA4BB537EB6B}" type="presParOf" srcId="{8FBDD6AB-EC8A-4097-92EB-1440B7495766}" destId="{4F3F4B61-0FB5-4ADC-B896-E97F5223A543}" srcOrd="6" destOrd="0" presId="urn:microsoft.com/office/officeart/2005/8/layout/default"/>
    <dgm:cxn modelId="{8386E858-A804-4A10-955D-030D996FC2AD}" type="presParOf" srcId="{8FBDD6AB-EC8A-4097-92EB-1440B7495766}" destId="{EF9F8306-EC1D-4C1D-9CB7-D304DEAC5B41}" srcOrd="7" destOrd="0" presId="urn:microsoft.com/office/officeart/2005/8/layout/default"/>
    <dgm:cxn modelId="{A5C1C8BC-9991-48D0-9B6E-070DBF82E966}" type="presParOf" srcId="{8FBDD6AB-EC8A-4097-92EB-1440B7495766}" destId="{645659FB-F8DD-4CEB-A5D3-DFC8EEDEDF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8019A-68D8-4E93-8CD6-3BE7F9820CED}">
      <dsp:nvSpPr>
        <dsp:cNvPr id="0" name=""/>
        <dsp:cNvSpPr/>
      </dsp:nvSpPr>
      <dsp:spPr>
        <a:xfrm>
          <a:off x="0" y="525758"/>
          <a:ext cx="2207524" cy="13245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im mathematischen Bereich</a:t>
          </a:r>
        </a:p>
      </dsp:txBody>
      <dsp:txXfrm>
        <a:off x="0" y="525758"/>
        <a:ext cx="2207524" cy="1324514"/>
      </dsp:txXfrm>
    </dsp:sp>
    <dsp:sp modelId="{17DE1857-AC00-4330-8EA0-575BCAD1CD9B}">
      <dsp:nvSpPr>
        <dsp:cNvPr id="0" name=""/>
        <dsp:cNvSpPr/>
      </dsp:nvSpPr>
      <dsp:spPr>
        <a:xfrm>
          <a:off x="2428276" y="525758"/>
          <a:ext cx="2207524" cy="13245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im sprachlichen Bereich</a:t>
          </a:r>
        </a:p>
      </dsp:txBody>
      <dsp:txXfrm>
        <a:off x="2428276" y="525758"/>
        <a:ext cx="2207524" cy="1324514"/>
      </dsp:txXfrm>
    </dsp:sp>
    <dsp:sp modelId="{0EA63DE2-B09D-42A4-91EF-BB5647B4E3F5}">
      <dsp:nvSpPr>
        <dsp:cNvPr id="0" name=""/>
        <dsp:cNvSpPr/>
      </dsp:nvSpPr>
      <dsp:spPr>
        <a:xfrm>
          <a:off x="4856553" y="525758"/>
          <a:ext cx="2207524" cy="13245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im Arbeitsverhalten und bei der Konzentration</a:t>
          </a:r>
        </a:p>
      </dsp:txBody>
      <dsp:txXfrm>
        <a:off x="4856553" y="525758"/>
        <a:ext cx="2207524" cy="1324514"/>
      </dsp:txXfrm>
    </dsp:sp>
    <dsp:sp modelId="{4F3F4B61-0FB5-4ADC-B896-E97F5223A543}">
      <dsp:nvSpPr>
        <dsp:cNvPr id="0" name=""/>
        <dsp:cNvSpPr/>
      </dsp:nvSpPr>
      <dsp:spPr>
        <a:xfrm>
          <a:off x="1214138" y="2071025"/>
          <a:ext cx="2207524" cy="13245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im motorischen Bereich</a:t>
          </a:r>
        </a:p>
      </dsp:txBody>
      <dsp:txXfrm>
        <a:off x="1214138" y="2071025"/>
        <a:ext cx="2207524" cy="1324514"/>
      </dsp:txXfrm>
    </dsp:sp>
    <dsp:sp modelId="{645659FB-F8DD-4CEB-A5D3-DFC8EEDEDFD0}">
      <dsp:nvSpPr>
        <dsp:cNvPr id="0" name=""/>
        <dsp:cNvSpPr/>
      </dsp:nvSpPr>
      <dsp:spPr>
        <a:xfrm>
          <a:off x="3642415" y="2071025"/>
          <a:ext cx="2207524" cy="132451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im sozialen Bereich</a:t>
          </a:r>
        </a:p>
      </dsp:txBody>
      <dsp:txXfrm>
        <a:off x="3642415" y="2071025"/>
        <a:ext cx="2207524" cy="13245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6400" cy="4964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2"/>
            <a:ext cx="2946400" cy="496412"/>
          </a:xfrm>
          <a:prstGeom prst="rect">
            <a:avLst/>
          </a:prstGeom>
        </p:spPr>
        <p:txBody>
          <a:bodyPr vert="horz" lIns="91440" tIns="45720" rIns="91440" bIns="45720" rtlCol="0"/>
          <a:lstStyle>
            <a:lvl1pPr algn="r">
              <a:defRPr sz="1200"/>
            </a:lvl1pPr>
          </a:lstStyle>
          <a:p>
            <a:fld id="{86157BB3-B323-4656-BBEA-A289831221C0}" type="datetimeFigureOut">
              <a:rPr lang="de-DE" smtClean="0"/>
              <a:t>24.02.2026</a:t>
            </a:fld>
            <a:endParaRPr lang="de-DE"/>
          </a:p>
        </p:txBody>
      </p:sp>
      <p:sp>
        <p:nvSpPr>
          <p:cNvPr id="4" name="Fußzeilenplatzhalter 3"/>
          <p:cNvSpPr>
            <a:spLocks noGrp="1"/>
          </p:cNvSpPr>
          <p:nvPr>
            <p:ph type="ftr" sz="quarter" idx="2"/>
          </p:nvPr>
        </p:nvSpPr>
        <p:spPr>
          <a:xfrm>
            <a:off x="1" y="9428630"/>
            <a:ext cx="2946400"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630"/>
            <a:ext cx="2946400" cy="496411"/>
          </a:xfrm>
          <a:prstGeom prst="rect">
            <a:avLst/>
          </a:prstGeom>
        </p:spPr>
        <p:txBody>
          <a:bodyPr vert="horz" lIns="91440" tIns="45720" rIns="91440" bIns="45720" rtlCol="0" anchor="b"/>
          <a:lstStyle>
            <a:lvl1pPr algn="r">
              <a:defRPr sz="1200"/>
            </a:lvl1pPr>
          </a:lstStyle>
          <a:p>
            <a:fld id="{871CCCA2-F938-4255-99A6-BC35974DF916}" type="slidenum">
              <a:rPr lang="de-DE" smtClean="0"/>
              <a:t>‹Nr.›</a:t>
            </a:fld>
            <a:endParaRPr lang="de-DE"/>
          </a:p>
        </p:txBody>
      </p:sp>
    </p:spTree>
    <p:extLst>
      <p:ext uri="{BB962C8B-B14F-4D97-AF65-F5344CB8AC3E}">
        <p14:creationId xmlns:p14="http://schemas.microsoft.com/office/powerpoint/2010/main" val="893680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1E7B229-F084-47E4-A05C-47A2E0044F16}" type="datetimeFigureOut">
              <a:rPr lang="de-DE" smtClean="0"/>
              <a:t>24.02.2026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133A83C8-3711-4EA1-8DDB-B614518840E3}" type="slidenum">
              <a:rPr lang="de-DE" smtClean="0"/>
              <a:t>‹Nr.›</a:t>
            </a:fld>
            <a:endParaRPr lang="de-DE"/>
          </a:p>
        </p:txBody>
      </p:sp>
    </p:spTree>
    <p:extLst>
      <p:ext uri="{BB962C8B-B14F-4D97-AF65-F5344CB8AC3E}">
        <p14:creationId xmlns:p14="http://schemas.microsoft.com/office/powerpoint/2010/main" val="314669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3A83C8-3711-4EA1-8DDB-B614518840E3}" type="slidenum">
              <a:rPr lang="de-DE" smtClean="0"/>
              <a:t>1</a:t>
            </a:fld>
            <a:endParaRPr lang="de-DE"/>
          </a:p>
        </p:txBody>
      </p:sp>
    </p:spTree>
    <p:extLst>
      <p:ext uri="{BB962C8B-B14F-4D97-AF65-F5344CB8AC3E}">
        <p14:creationId xmlns:p14="http://schemas.microsoft.com/office/powerpoint/2010/main" val="305385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24513E5C-CEC1-49EE-A706-0430C45DD9C8}"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F92BB5-0729-4090-9036-335DD9FD6663}"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24513E5C-CEC1-49EE-A706-0430C45DD9C8}"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F92BB5-0729-4090-9036-335DD9FD6663}"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513E5C-CEC1-49EE-A706-0430C45DD9C8}"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F92BB5-0729-4090-9036-335DD9FD6663}" type="slidenum">
              <a:rPr lang="de-DE" smtClean="0"/>
              <a:t>‹Nr.›</a:t>
            </a:fld>
            <a:endParaRPr lang="de-D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24513E5C-CEC1-49EE-A706-0430C45DD9C8}"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F92BB5-0729-4090-9036-335DD9FD6663}" type="slidenum">
              <a:rPr lang="de-DE" smtClean="0"/>
              <a:t>‹Nr.›</a:t>
            </a:fld>
            <a:endParaRPr lang="de-DE"/>
          </a:p>
        </p:txBody>
      </p:sp>
      <p:sp>
        <p:nvSpPr>
          <p:cNvPr id="7" name="Title 6"/>
          <p:cNvSpPr>
            <a:spLocks noGrp="1"/>
          </p:cNvSpPr>
          <p:nvPr>
            <p:ph type="title"/>
          </p:nvPr>
        </p:nvSpPr>
        <p:spPr/>
        <p:txBody>
          <a:bodyPr/>
          <a:lstStyle/>
          <a:p>
            <a:r>
              <a:rPr lang="de-DE"/>
              <a:t>Titelmasterformat durch Klicken bearbeiten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24513E5C-CEC1-49EE-A706-0430C45DD9C8}" type="datetimeFigureOut">
              <a:rPr lang="de-DE" smtClean="0"/>
              <a:t>24.02.2026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F92BB5-0729-4090-9036-335DD9FD6663}"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5" name="Date Placeholder 4"/>
          <p:cNvSpPr>
            <a:spLocks noGrp="1"/>
          </p:cNvSpPr>
          <p:nvPr>
            <p:ph type="dt" sz="half" idx="10"/>
          </p:nvPr>
        </p:nvSpPr>
        <p:spPr/>
        <p:txBody>
          <a:bodyPr/>
          <a:lstStyle/>
          <a:p>
            <a:fld id="{24513E5C-CEC1-49EE-A706-0430C45DD9C8}" type="datetimeFigureOut">
              <a:rPr lang="de-DE" smtClean="0"/>
              <a:t>24.02.2026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FF92BB5-0729-4090-9036-335DD9FD6663}" type="slidenum">
              <a:rPr lang="de-DE" smtClean="0"/>
              <a:t>‹Nr.›</a:t>
            </a:fld>
            <a:endParaRPr lang="de-DE"/>
          </a:p>
        </p:txBody>
      </p:sp>
      <p:sp>
        <p:nvSpPr>
          <p:cNvPr id="9" name="Content Placeholder 8"/>
          <p:cNvSpPr>
            <a:spLocks noGrp="1"/>
          </p:cNvSpPr>
          <p:nvPr>
            <p:ph sz="quarter" idx="13"/>
          </p:nvPr>
        </p:nvSpPr>
        <p:spPr>
          <a:xfrm>
            <a:off x="676655" y="2679192"/>
            <a:ext cx="3822192" cy="344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4513E5C-CEC1-49EE-A706-0430C45DD9C8}" type="datetimeFigureOut">
              <a:rPr lang="de-DE" smtClean="0"/>
              <a:t>24.02.2026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FF92BB5-0729-4090-9036-335DD9FD6663}"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24513E5C-CEC1-49EE-A706-0430C45DD9C8}" type="datetimeFigureOut">
              <a:rPr lang="de-DE" smtClean="0"/>
              <a:t>24.02.2026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FF92BB5-0729-4090-9036-335DD9FD6663}"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513E5C-CEC1-49EE-A706-0430C45DD9C8}" type="datetimeFigureOut">
              <a:rPr lang="de-DE" smtClean="0"/>
              <a:t>24.02.2026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FF92BB5-0729-4090-9036-335DD9FD6663}"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513E5C-CEC1-49EE-A706-0430C45DD9C8}" type="datetimeFigureOut">
              <a:rPr lang="de-DE" smtClean="0"/>
              <a:t>24.02.2026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FF92BB5-0729-4090-9036-335DD9FD6663}" type="slidenum">
              <a:rPr lang="de-DE" smtClean="0"/>
              <a:t>‹Nr.›</a:t>
            </a:fld>
            <a:endParaRPr lang="de-D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de-DE"/>
              <a:t>Titelmasterformat durch Klicken bearbeiten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24513E5C-CEC1-49EE-A706-0430C45DD9C8}" type="datetimeFigureOut">
              <a:rPr lang="de-DE" smtClean="0"/>
              <a:t>24.02.2026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FF92BB5-0729-4090-9036-335DD9FD6663}" type="slidenum">
              <a:rPr lang="de-DE" smtClean="0"/>
              <a:t>‹Nr.›</a:t>
            </a:fld>
            <a:endParaRPr lang="de-D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4513E5C-CEC1-49EE-A706-0430C45DD9C8}" type="datetimeFigureOut">
              <a:rPr lang="de-DE" smtClean="0"/>
              <a:t>24.02.2026</a:t>
            </a:fld>
            <a:endParaRPr lang="de-D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de-D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FF92BB5-0729-4090-9036-335DD9FD6663}" type="slidenum">
              <a:rPr lang="de-DE" smtClean="0"/>
              <a:t>‹Nr.›</a:t>
            </a:fld>
            <a:endParaRPr lang="de-D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chule-waakirchen.de/schuleinschreibun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ita-schaftlach.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p:txBody>
          <a:bodyPr>
            <a:noAutofit/>
          </a:bodyPr>
          <a:lstStyle/>
          <a:p>
            <a:r>
              <a:rPr lang="de-DE" sz="6000" dirty="0">
                <a:latin typeface="+mn-lt"/>
                <a:cs typeface="Tahoma" pitchFamily="34" charset="0"/>
              </a:rPr>
              <a:t>Mein Kind kommt in die Schule</a:t>
            </a:r>
          </a:p>
        </p:txBody>
      </p:sp>
      <p:sp>
        <p:nvSpPr>
          <p:cNvPr id="3" name="Untertitel 2"/>
          <p:cNvSpPr>
            <a:spLocks noGrp="1"/>
          </p:cNvSpPr>
          <p:nvPr>
            <p:ph type="subTitle" idx="1"/>
          </p:nvPr>
        </p:nvSpPr>
        <p:spPr>
          <a:xfrm>
            <a:off x="1371600" y="3556000"/>
            <a:ext cx="6400800" cy="2105247"/>
          </a:xfrm>
        </p:spPr>
        <p:txBody>
          <a:bodyPr>
            <a:noAutofit/>
          </a:bodyPr>
          <a:lstStyle/>
          <a:p>
            <a:r>
              <a:rPr lang="de-DE" sz="3600" dirty="0">
                <a:solidFill>
                  <a:schemeClr val="tx1"/>
                </a:solidFill>
                <a:cs typeface="Tahoma" pitchFamily="34" charset="0"/>
              </a:rPr>
              <a:t>Liebe Eltern, </a:t>
            </a:r>
          </a:p>
          <a:p>
            <a:r>
              <a:rPr lang="de-DE" sz="3600" dirty="0">
                <a:solidFill>
                  <a:schemeClr val="tx1"/>
                </a:solidFill>
                <a:cs typeface="Tahoma" pitchFamily="34" charset="0"/>
              </a:rPr>
              <a:t>herzlich willkommen zum  Informationsabend!</a:t>
            </a:r>
          </a:p>
        </p:txBody>
      </p:sp>
      <p:sp>
        <p:nvSpPr>
          <p:cNvPr id="4" name="Textfeld 3"/>
          <p:cNvSpPr txBox="1"/>
          <p:nvPr/>
        </p:nvSpPr>
        <p:spPr>
          <a:xfrm>
            <a:off x="5436096" y="404664"/>
            <a:ext cx="3312368" cy="1440160"/>
          </a:xfrm>
          <a:prstGeom prst="rect">
            <a:avLst/>
          </a:prstGeom>
          <a:noFill/>
        </p:spPr>
        <p:txBody>
          <a:bodyPr wrap="square" rtlCol="0">
            <a:spAutoFit/>
          </a:bodyPr>
          <a:lstStyle/>
          <a:p>
            <a:endParaRPr lang="de-DE" dirty="0"/>
          </a:p>
        </p:txBody>
      </p:sp>
      <p:sp>
        <p:nvSpPr>
          <p:cNvPr id="6" name="Textfeld 5"/>
          <p:cNvSpPr txBox="1"/>
          <p:nvPr/>
        </p:nvSpPr>
        <p:spPr>
          <a:xfrm>
            <a:off x="5588496" y="557064"/>
            <a:ext cx="3312368" cy="1440160"/>
          </a:xfrm>
          <a:prstGeom prst="rect">
            <a:avLst/>
          </a:prstGeom>
          <a:noFill/>
        </p:spPr>
        <p:txBody>
          <a:bodyPr wrap="square" rtlCol="0">
            <a:spAutoFit/>
          </a:bodyPr>
          <a:lstStyle/>
          <a:p>
            <a:endParaRPr lang="de-DE" dirty="0"/>
          </a:p>
        </p:txBody>
      </p:sp>
      <p:sp>
        <p:nvSpPr>
          <p:cNvPr id="7" name="Textfeld 6"/>
          <p:cNvSpPr txBox="1"/>
          <p:nvPr/>
        </p:nvSpPr>
        <p:spPr>
          <a:xfrm>
            <a:off x="5740896" y="709464"/>
            <a:ext cx="3312368" cy="1440160"/>
          </a:xfrm>
          <a:prstGeom prst="rect">
            <a:avLst/>
          </a:prstGeom>
          <a:noFill/>
        </p:spPr>
        <p:txBody>
          <a:bodyPr wrap="square" rtlCol="0">
            <a:spAutoFit/>
          </a:bodyPr>
          <a:lstStyle/>
          <a:p>
            <a:endParaRPr lang="de-DE" dirty="0"/>
          </a:p>
        </p:txBody>
      </p:sp>
      <p:sp>
        <p:nvSpPr>
          <p:cNvPr id="8" name="Textfeld 7"/>
          <p:cNvSpPr txBox="1"/>
          <p:nvPr/>
        </p:nvSpPr>
        <p:spPr>
          <a:xfrm>
            <a:off x="5893296" y="861864"/>
            <a:ext cx="3312368" cy="1440160"/>
          </a:xfrm>
          <a:prstGeom prst="rect">
            <a:avLst/>
          </a:prstGeom>
          <a:noFill/>
        </p:spPr>
        <p:txBody>
          <a:bodyPr wrap="square" rtlCol="0">
            <a:spAutoFit/>
          </a:bodyPr>
          <a:lstStyle/>
          <a:p>
            <a:endParaRPr lang="de-DE" dirty="0"/>
          </a:p>
        </p:txBody>
      </p:sp>
      <p:sp>
        <p:nvSpPr>
          <p:cNvPr id="9" name="Textfeld 8"/>
          <p:cNvSpPr txBox="1"/>
          <p:nvPr/>
        </p:nvSpPr>
        <p:spPr>
          <a:xfrm>
            <a:off x="6045696" y="1014264"/>
            <a:ext cx="3312368" cy="1440160"/>
          </a:xfrm>
          <a:prstGeom prst="rect">
            <a:avLst/>
          </a:prstGeom>
          <a:noFill/>
        </p:spPr>
        <p:txBody>
          <a:bodyPr wrap="square" rtlCol="0">
            <a:spAutoFit/>
          </a:bodyPr>
          <a:lstStyle/>
          <a:p>
            <a:endParaRPr lang="de-DE" dirty="0"/>
          </a:p>
        </p:txBody>
      </p:sp>
      <p:sp>
        <p:nvSpPr>
          <p:cNvPr id="10" name="Textfeld 9"/>
          <p:cNvSpPr txBox="1"/>
          <p:nvPr/>
        </p:nvSpPr>
        <p:spPr>
          <a:xfrm>
            <a:off x="6198096" y="1166664"/>
            <a:ext cx="3312368" cy="1440160"/>
          </a:xfrm>
          <a:prstGeom prst="rect">
            <a:avLst/>
          </a:prstGeom>
          <a:noFill/>
        </p:spPr>
        <p:txBody>
          <a:bodyPr wrap="square" rtlCol="0">
            <a:spAutoFit/>
          </a:bodyPr>
          <a:lstStyle/>
          <a:p>
            <a:endParaRPr lang="de-DE" dirty="0"/>
          </a:p>
        </p:txBody>
      </p:sp>
      <p:sp>
        <p:nvSpPr>
          <p:cNvPr id="11" name="Textfeld 10"/>
          <p:cNvSpPr txBox="1"/>
          <p:nvPr/>
        </p:nvSpPr>
        <p:spPr>
          <a:xfrm>
            <a:off x="6350496" y="1319064"/>
            <a:ext cx="3312368" cy="1440160"/>
          </a:xfrm>
          <a:prstGeom prst="rect">
            <a:avLst/>
          </a:prstGeom>
          <a:noFill/>
        </p:spPr>
        <p:txBody>
          <a:bodyPr wrap="square" rtlCol="0">
            <a:spAutoFit/>
          </a:bodyPr>
          <a:lstStyle/>
          <a:p>
            <a:endParaRPr lang="de-DE" dirty="0"/>
          </a:p>
        </p:txBody>
      </p:sp>
      <p:sp>
        <p:nvSpPr>
          <p:cNvPr id="12" name="Textfeld 11"/>
          <p:cNvSpPr txBox="1"/>
          <p:nvPr/>
        </p:nvSpPr>
        <p:spPr>
          <a:xfrm>
            <a:off x="6502896" y="1471464"/>
            <a:ext cx="3312368" cy="1440160"/>
          </a:xfrm>
          <a:prstGeom prst="rect">
            <a:avLst/>
          </a:prstGeom>
          <a:noFill/>
        </p:spPr>
        <p:txBody>
          <a:bodyPr wrap="square" rtlCol="0">
            <a:spAutoFit/>
          </a:bodyPr>
          <a:lstStyle/>
          <a:p>
            <a:endParaRPr lang="de-DE" dirty="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105662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060848"/>
            <a:ext cx="8229600" cy="4060357"/>
          </a:xfrm>
        </p:spPr>
        <p:txBody>
          <a:bodyPr>
            <a:normAutofit/>
          </a:bodyPr>
          <a:lstStyle/>
          <a:p>
            <a:pPr marL="0" indent="0">
              <a:buNone/>
            </a:pPr>
            <a:r>
              <a:rPr lang="de-DE" sz="2800" b="1" dirty="0"/>
              <a:t>Einschulungskorridor von Juli bis September</a:t>
            </a:r>
          </a:p>
          <a:p>
            <a:pPr marL="0" indent="0">
              <a:buNone/>
            </a:pPr>
            <a:r>
              <a:rPr lang="de-DE" sz="2800" dirty="0"/>
              <a:t>für alle Kinder, die im Zeitraum vom</a:t>
            </a:r>
          </a:p>
          <a:p>
            <a:pPr marL="0" indent="0">
              <a:buNone/>
            </a:pPr>
            <a:r>
              <a:rPr lang="de-DE" sz="2800" dirty="0"/>
              <a:t>01.07. bis 30.09.2026 sechs Jahre alt werden</a:t>
            </a:r>
          </a:p>
          <a:p>
            <a:pPr marL="0" indent="0">
              <a:buNone/>
            </a:pPr>
            <a:endParaRPr lang="de-DE" sz="2000" dirty="0"/>
          </a:p>
          <a:p>
            <a:pPr>
              <a:buFont typeface="Wingdings" pitchFamily="2" charset="2"/>
              <a:buChar char="Ø"/>
            </a:pPr>
            <a:r>
              <a:rPr lang="de-DE" sz="2800" dirty="0"/>
              <a:t> Auch diese Kinder durchlaufen das Anmelde- und  </a:t>
            </a:r>
          </a:p>
          <a:p>
            <a:pPr marL="0" indent="0">
              <a:buNone/>
            </a:pPr>
            <a:r>
              <a:rPr lang="de-DE" sz="2800" dirty="0"/>
              <a:t>    Einschulungsverfahren.</a:t>
            </a:r>
          </a:p>
          <a:p>
            <a:pPr>
              <a:buFont typeface="Wingdings" pitchFamily="2" charset="2"/>
              <a:buChar char="Ø"/>
            </a:pPr>
            <a:r>
              <a:rPr lang="de-DE" sz="2800" dirty="0"/>
              <a:t> Die Schule berät auf Wunsch und spricht eine  </a:t>
            </a:r>
          </a:p>
          <a:p>
            <a:pPr marL="0" indent="0">
              <a:buNone/>
            </a:pPr>
            <a:r>
              <a:rPr lang="de-DE" sz="2800" dirty="0"/>
              <a:t>     Empfehlung aus.</a:t>
            </a:r>
          </a:p>
          <a:p>
            <a:endParaRPr lang="de-DE" dirty="0"/>
          </a:p>
        </p:txBody>
      </p:sp>
      <p:sp>
        <p:nvSpPr>
          <p:cNvPr id="2" name="Titel 1"/>
          <p:cNvSpPr>
            <a:spLocks noGrp="1"/>
          </p:cNvSpPr>
          <p:nvPr>
            <p:ph type="title"/>
          </p:nvPr>
        </p:nvSpPr>
        <p:spPr>
          <a:xfrm>
            <a:off x="457200" y="338328"/>
            <a:ext cx="6419056" cy="1146456"/>
          </a:xfrm>
        </p:spPr>
        <p:txBody>
          <a:bodyPr/>
          <a:lstStyle/>
          <a:p>
            <a:r>
              <a:rPr lang="de-DE" dirty="0"/>
              <a:t>Gesetzliche Regelungen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95233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844824"/>
            <a:ext cx="8229600" cy="4316274"/>
          </a:xfrm>
        </p:spPr>
        <p:txBody>
          <a:bodyPr>
            <a:normAutofit fontScale="92500" lnSpcReduction="10000"/>
          </a:bodyPr>
          <a:lstStyle/>
          <a:p>
            <a:pPr marL="0" indent="0">
              <a:buNone/>
            </a:pPr>
            <a:r>
              <a:rPr lang="de-DE" sz="2800" b="1" dirty="0"/>
              <a:t>Einschulungskorridor von Juli bis September</a:t>
            </a:r>
          </a:p>
          <a:p>
            <a:pPr marL="0" indent="0">
              <a:buNone/>
            </a:pPr>
            <a:r>
              <a:rPr lang="de-DE" sz="2800" dirty="0"/>
              <a:t>für alle Kinder, die im Zeitraum vom</a:t>
            </a:r>
          </a:p>
          <a:p>
            <a:pPr marL="0" indent="0">
              <a:buNone/>
            </a:pPr>
            <a:r>
              <a:rPr lang="de-DE" sz="2800" dirty="0"/>
              <a:t>01.07. bis 30.09. 2026 sechs Jahre alt werden</a:t>
            </a:r>
          </a:p>
          <a:p>
            <a:pPr marL="0" indent="0">
              <a:buNone/>
            </a:pPr>
            <a:endParaRPr lang="de-DE" sz="2000" dirty="0"/>
          </a:p>
          <a:p>
            <a:pPr>
              <a:buFont typeface="Wingdings" pitchFamily="2" charset="2"/>
              <a:buChar char="Ø"/>
            </a:pPr>
            <a:r>
              <a:rPr lang="de-DE" sz="2800" dirty="0"/>
              <a:t> Soll die Einschulung auf das folgende Schuljahr verschoben werden, bitten wir um eine schriftliche Mitteilung bis spätestens 14.03.2026 (offiziell 10.04.).</a:t>
            </a:r>
          </a:p>
          <a:p>
            <a:pPr>
              <a:buFont typeface="Wingdings" pitchFamily="2" charset="2"/>
              <a:buChar char="Ø"/>
            </a:pPr>
            <a:r>
              <a:rPr lang="de-DE" sz="2800" dirty="0"/>
              <a:t> Wird bis 14.03.2026 keine schriftliche Erklärung abgegeben, wird das Kind zum kommenden Schuljahr schulpflichtig.</a:t>
            </a:r>
          </a:p>
          <a:p>
            <a:endParaRPr lang="de-DE" dirty="0"/>
          </a:p>
        </p:txBody>
      </p:sp>
      <p:sp>
        <p:nvSpPr>
          <p:cNvPr id="2" name="Titel 1"/>
          <p:cNvSpPr>
            <a:spLocks noGrp="1"/>
          </p:cNvSpPr>
          <p:nvPr>
            <p:ph type="title"/>
          </p:nvPr>
        </p:nvSpPr>
        <p:spPr>
          <a:xfrm>
            <a:off x="457200" y="338328"/>
            <a:ext cx="6419056" cy="1146456"/>
          </a:xfrm>
        </p:spPr>
        <p:txBody>
          <a:bodyPr/>
          <a:lstStyle/>
          <a:p>
            <a:r>
              <a:rPr lang="de-DE" dirty="0"/>
              <a:t>Gesetzliche Regelungen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66270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772816"/>
            <a:ext cx="7740848" cy="4713387"/>
          </a:xfrm>
        </p:spPr>
        <p:txBody>
          <a:bodyPr>
            <a:normAutofit/>
          </a:bodyPr>
          <a:lstStyle/>
          <a:p>
            <a:pPr marL="0" indent="0">
              <a:buNone/>
            </a:pPr>
            <a:endParaRPr lang="de-DE" sz="2800" dirty="0"/>
          </a:p>
          <a:p>
            <a:pPr>
              <a:buFont typeface="Wingdings" pitchFamily="2" charset="2"/>
              <a:buChar char="Ø"/>
            </a:pPr>
            <a:r>
              <a:rPr lang="de-DE" sz="2800" dirty="0"/>
              <a:t> Beobachtung der Vorschulkinder durch die</a:t>
            </a:r>
          </a:p>
          <a:p>
            <a:pPr marL="0" indent="0">
              <a:buNone/>
            </a:pPr>
            <a:r>
              <a:rPr lang="de-DE" sz="2800" dirty="0"/>
              <a:t>    Lehrkräfte in den Kindergärten </a:t>
            </a:r>
            <a:r>
              <a:rPr lang="de-DE" sz="2800" b="1" dirty="0"/>
              <a:t>bereits</a:t>
            </a:r>
            <a:r>
              <a:rPr lang="de-DE" sz="2800" dirty="0"/>
              <a:t> </a:t>
            </a:r>
            <a:r>
              <a:rPr lang="de-DE" sz="2800" b="1" dirty="0"/>
              <a:t>erfolgt </a:t>
            </a:r>
          </a:p>
          <a:p>
            <a:pPr>
              <a:buFont typeface="Wingdings" pitchFamily="2" charset="2"/>
              <a:buChar char="Ø"/>
            </a:pPr>
            <a:r>
              <a:rPr lang="de-DE" sz="2800" dirty="0"/>
              <a:t> Schulfähigkeitsüberprüfung in der Schule evtl. in Ausnahmefällen (25.02.26, 14.00-15.00 Uhr)</a:t>
            </a:r>
          </a:p>
          <a:p>
            <a:pPr marL="0" indent="0">
              <a:buNone/>
            </a:pPr>
            <a:r>
              <a:rPr lang="de-DE" sz="2800" dirty="0">
                <a:sym typeface="Wingdings"/>
              </a:rPr>
              <a:t>              nur wenn die Beobachtungen im</a:t>
            </a:r>
          </a:p>
          <a:p>
            <a:pPr marL="0" indent="0">
              <a:buNone/>
            </a:pPr>
            <a:r>
              <a:rPr lang="de-DE" sz="2800" dirty="0">
                <a:sym typeface="Wingdings"/>
              </a:rPr>
              <a:t>                  Kindergarten nicht ausreichend </a:t>
            </a:r>
          </a:p>
          <a:p>
            <a:pPr marL="0" indent="0">
              <a:buNone/>
            </a:pPr>
            <a:r>
              <a:rPr lang="de-DE" sz="2800" dirty="0">
                <a:sym typeface="Wingdings"/>
              </a:rPr>
              <a:t>                  Sicherheit geben bzw. bei besonderen</a:t>
            </a:r>
          </a:p>
          <a:p>
            <a:pPr marL="0" indent="0">
              <a:buNone/>
            </a:pPr>
            <a:r>
              <a:rPr lang="de-DE" sz="2800" dirty="0">
                <a:sym typeface="Wingdings"/>
              </a:rPr>
              <a:t>                  Auffälligkeiten</a:t>
            </a:r>
          </a:p>
          <a:p>
            <a:pPr marL="0" indent="0">
              <a:buNone/>
            </a:pPr>
            <a:endParaRPr lang="de-DE" dirty="0">
              <a:sym typeface="Wingdings"/>
            </a:endParaRPr>
          </a:p>
          <a:p>
            <a:pPr marL="0" indent="0">
              <a:buNone/>
            </a:pPr>
            <a:endParaRPr lang="de-DE" dirty="0"/>
          </a:p>
          <a:p>
            <a:endParaRPr lang="de-DE" dirty="0"/>
          </a:p>
          <a:p>
            <a:endParaRPr lang="de-DE" dirty="0"/>
          </a:p>
        </p:txBody>
      </p:sp>
      <p:sp>
        <p:nvSpPr>
          <p:cNvPr id="2" name="Titel 1"/>
          <p:cNvSpPr>
            <a:spLocks noGrp="1"/>
          </p:cNvSpPr>
          <p:nvPr>
            <p:ph type="title"/>
          </p:nvPr>
        </p:nvSpPr>
        <p:spPr>
          <a:xfrm>
            <a:off x="457200" y="338328"/>
            <a:ext cx="5626968" cy="1074448"/>
          </a:xfrm>
        </p:spPr>
        <p:txBody>
          <a:bodyPr>
            <a:normAutofit fontScale="90000"/>
          </a:bodyPr>
          <a:lstStyle/>
          <a:p>
            <a:r>
              <a:rPr lang="de-DE" dirty="0"/>
              <a:t>Schulische Kontakte </a:t>
            </a:r>
            <a:br>
              <a:rPr lang="de-DE" dirty="0"/>
            </a:br>
            <a:r>
              <a:rPr lang="de-DE" dirty="0"/>
              <a:t>bis September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74345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67833" y="2132856"/>
            <a:ext cx="7408333" cy="4248472"/>
          </a:xfrm>
        </p:spPr>
        <p:txBody>
          <a:bodyPr>
            <a:normAutofit/>
          </a:bodyPr>
          <a:lstStyle/>
          <a:p>
            <a:pPr marL="0" indent="0">
              <a:buNone/>
            </a:pPr>
            <a:r>
              <a:rPr lang="de-DE" dirty="0">
                <a:sym typeface="Wingdings"/>
              </a:rPr>
              <a:t>        </a:t>
            </a:r>
            <a:r>
              <a:rPr lang="de-DE" sz="2600" dirty="0"/>
              <a:t>Schulfähigkeitsüberprüfung in der Schule</a:t>
            </a:r>
          </a:p>
          <a:p>
            <a:pPr marL="0" indent="0">
              <a:buNone/>
            </a:pPr>
            <a:r>
              <a:rPr lang="de-DE" sz="2600" dirty="0"/>
              <a:t>             </a:t>
            </a:r>
            <a:r>
              <a:rPr lang="de-DE" dirty="0">
                <a:sym typeface="Wingdings"/>
              </a:rPr>
              <a:t> </a:t>
            </a:r>
            <a:r>
              <a:rPr lang="de-DE" sz="2600" dirty="0">
                <a:solidFill>
                  <a:schemeClr val="tx1"/>
                </a:solidFill>
                <a:sym typeface="Wingdings"/>
              </a:rPr>
              <a:t></a:t>
            </a:r>
            <a:r>
              <a:rPr lang="de-DE" sz="2600" dirty="0">
                <a:sym typeface="Wingdings"/>
              </a:rPr>
              <a:t>  für Kinder, die keinen Kindergarten</a:t>
            </a:r>
          </a:p>
          <a:p>
            <a:pPr marL="0" indent="0">
              <a:buNone/>
            </a:pPr>
            <a:r>
              <a:rPr lang="de-DE" sz="2600" dirty="0">
                <a:sym typeface="Wingdings"/>
              </a:rPr>
              <a:t>                    besuchen </a:t>
            </a:r>
          </a:p>
          <a:p>
            <a:pPr marL="0" indent="0">
              <a:buNone/>
            </a:pPr>
            <a:r>
              <a:rPr lang="de-DE" sz="2600" dirty="0">
                <a:sym typeface="Wingdings"/>
              </a:rPr>
              <a:t>                für Kinder, die auf Antrag eingeschult </a:t>
            </a:r>
          </a:p>
          <a:p>
            <a:pPr marL="0" indent="0">
              <a:buNone/>
            </a:pPr>
            <a:r>
              <a:rPr lang="de-DE" sz="2600" dirty="0">
                <a:sym typeface="Wingdings"/>
              </a:rPr>
              <a:t>                    werden sollen und Unsicherheiten </a:t>
            </a:r>
          </a:p>
          <a:p>
            <a:pPr marL="0" indent="0">
              <a:buNone/>
            </a:pPr>
            <a:r>
              <a:rPr lang="de-DE" sz="2600" dirty="0">
                <a:sym typeface="Wingdings"/>
              </a:rPr>
              <a:t>                    bestehen</a:t>
            </a:r>
          </a:p>
          <a:p>
            <a:pPr marL="0" indent="0">
              <a:buNone/>
            </a:pPr>
            <a:r>
              <a:rPr lang="de-DE" sz="2600" dirty="0">
                <a:sym typeface="Wingdings"/>
              </a:rPr>
              <a:t>          </a:t>
            </a:r>
            <a:endParaRPr lang="de-DE" dirty="0"/>
          </a:p>
        </p:txBody>
      </p:sp>
      <p:sp>
        <p:nvSpPr>
          <p:cNvPr id="2" name="Titel 1"/>
          <p:cNvSpPr>
            <a:spLocks noGrp="1"/>
          </p:cNvSpPr>
          <p:nvPr>
            <p:ph type="title"/>
          </p:nvPr>
        </p:nvSpPr>
        <p:spPr>
          <a:xfrm>
            <a:off x="457200" y="338328"/>
            <a:ext cx="5698976" cy="1252728"/>
          </a:xfrm>
        </p:spPr>
        <p:txBody>
          <a:bodyPr>
            <a:normAutofit fontScale="90000"/>
          </a:bodyPr>
          <a:lstStyle/>
          <a:p>
            <a:r>
              <a:rPr lang="de-DE" dirty="0"/>
              <a:t>Schulische Kontakte </a:t>
            </a:r>
            <a:br>
              <a:rPr lang="de-DE" dirty="0"/>
            </a:br>
            <a:r>
              <a:rPr lang="de-DE" dirty="0"/>
              <a:t>bis September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393367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67833" y="2204864"/>
            <a:ext cx="7736615" cy="3744416"/>
          </a:xfrm>
        </p:spPr>
        <p:txBody>
          <a:bodyPr>
            <a:normAutofit/>
          </a:bodyPr>
          <a:lstStyle/>
          <a:p>
            <a:pPr marL="0" indent="0">
              <a:buNone/>
            </a:pPr>
            <a:endParaRPr lang="de-DE" dirty="0">
              <a:sym typeface="Wingdings"/>
            </a:endParaRPr>
          </a:p>
          <a:p>
            <a:pPr>
              <a:buFont typeface="Wingdings"/>
              <a:buChar char="Ø"/>
            </a:pPr>
            <a:r>
              <a:rPr lang="de-DE" sz="3200" dirty="0"/>
              <a:t>Schuleinschreibung digital oder</a:t>
            </a:r>
          </a:p>
          <a:p>
            <a:pPr>
              <a:buFont typeface="Wingdings" pitchFamily="2" charset="2"/>
              <a:buChar char="Ø"/>
            </a:pPr>
            <a:r>
              <a:rPr lang="de-DE" sz="3200" dirty="0"/>
              <a:t>Zurückstellung oder</a:t>
            </a:r>
          </a:p>
          <a:p>
            <a:pPr>
              <a:buFont typeface="Wingdings" pitchFamily="2" charset="2"/>
              <a:buChar char="Ø"/>
            </a:pPr>
            <a:r>
              <a:rPr lang="de-DE" sz="3200" dirty="0"/>
              <a:t>Einschulung 2027 im Rahmen des Einschulungskorridors (</a:t>
            </a:r>
            <a:r>
              <a:rPr lang="de-DE" sz="3200" b="1" dirty="0"/>
              <a:t>keine</a:t>
            </a:r>
            <a:r>
              <a:rPr lang="de-DE" sz="3200" dirty="0"/>
              <a:t> Zurückstellung)</a:t>
            </a:r>
          </a:p>
          <a:p>
            <a:pPr marL="0" indent="0">
              <a:buNone/>
            </a:pPr>
            <a:endParaRPr lang="de-DE" sz="3200" dirty="0"/>
          </a:p>
          <a:p>
            <a:pPr>
              <a:buFont typeface="Wingdings" pitchFamily="2" charset="2"/>
              <a:buChar char="Ø"/>
            </a:pPr>
            <a:endParaRPr lang="de-DE" sz="3200" dirty="0"/>
          </a:p>
        </p:txBody>
      </p:sp>
      <p:sp>
        <p:nvSpPr>
          <p:cNvPr id="2" name="Titel 1"/>
          <p:cNvSpPr>
            <a:spLocks noGrp="1"/>
          </p:cNvSpPr>
          <p:nvPr>
            <p:ph type="title"/>
          </p:nvPr>
        </p:nvSpPr>
        <p:spPr>
          <a:xfrm>
            <a:off x="457200" y="338328"/>
            <a:ext cx="5915000" cy="1146456"/>
          </a:xfrm>
        </p:spPr>
        <p:txBody>
          <a:bodyPr>
            <a:normAutofit fontScale="90000"/>
          </a:bodyPr>
          <a:lstStyle/>
          <a:p>
            <a:r>
              <a:rPr lang="de-DE" dirty="0"/>
              <a:t>Wie geht es dann weiter?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188081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72067" y="2132856"/>
            <a:ext cx="7408333" cy="4104456"/>
          </a:xfrm>
        </p:spPr>
        <p:txBody>
          <a:bodyPr>
            <a:normAutofit fontScale="77500" lnSpcReduction="20000"/>
          </a:bodyPr>
          <a:lstStyle/>
          <a:p>
            <a:pPr marL="0" indent="0">
              <a:buNone/>
            </a:pPr>
            <a:r>
              <a:rPr lang="de-DE" dirty="0"/>
              <a:t>Schuleinschreibung erfolgt in diesem Schuljahr zum </a:t>
            </a:r>
          </a:p>
          <a:p>
            <a:pPr marL="0" indent="0">
              <a:buNone/>
            </a:pPr>
            <a:r>
              <a:rPr lang="de-DE" dirty="0"/>
              <a:t>ersten Mal digital:</a:t>
            </a:r>
          </a:p>
          <a:p>
            <a:pPr marL="0" indent="0">
              <a:buNone/>
            </a:pPr>
            <a:endParaRPr lang="de-DE" dirty="0"/>
          </a:p>
          <a:p>
            <a:pPr marL="0" indent="0">
              <a:buNone/>
            </a:pPr>
            <a:r>
              <a:rPr lang="de-DE" dirty="0"/>
              <a:t> </a:t>
            </a:r>
            <a:r>
              <a:rPr lang="de-DE" sz="2000" dirty="0">
                <a:solidFill>
                  <a:schemeClr val="tx1"/>
                </a:solidFill>
                <a:sym typeface="Wingdings"/>
              </a:rPr>
              <a:t> </a:t>
            </a:r>
            <a:r>
              <a:rPr lang="de-DE" sz="2000" dirty="0"/>
              <a:t>Sie erhalten ein Anschreiben mit einem QR-Code und allen Erläuterungen per</a:t>
            </a:r>
          </a:p>
          <a:p>
            <a:pPr marL="0" indent="0">
              <a:buNone/>
            </a:pPr>
            <a:r>
              <a:rPr lang="de-DE" sz="2000" dirty="0"/>
              <a:t>      Post (Musterbeispiel)  </a:t>
            </a:r>
          </a:p>
          <a:p>
            <a:pPr marL="0" indent="0">
              <a:buNone/>
            </a:pPr>
            <a:r>
              <a:rPr lang="de-DE" sz="2000" dirty="0"/>
              <a:t> </a:t>
            </a:r>
            <a:r>
              <a:rPr lang="de-DE" sz="2000" dirty="0">
                <a:solidFill>
                  <a:schemeClr val="tx1"/>
                </a:solidFill>
                <a:sym typeface="Wingdings"/>
              </a:rPr>
              <a:t> Diesen QR-Code scannen Sie ein und gelangen dann auf das Online-Portal des</a:t>
            </a:r>
          </a:p>
          <a:p>
            <a:pPr marL="0" indent="0">
              <a:buNone/>
            </a:pPr>
            <a:r>
              <a:rPr lang="de-DE" sz="2000" dirty="0">
                <a:solidFill>
                  <a:schemeClr val="tx1"/>
                </a:solidFill>
                <a:sym typeface="Wingdings"/>
              </a:rPr>
              <a:t>      Maiß-Verlages</a:t>
            </a:r>
          </a:p>
          <a:p>
            <a:pPr marL="0" indent="0">
              <a:buNone/>
            </a:pPr>
            <a:r>
              <a:rPr lang="de-DE" sz="2000" dirty="0">
                <a:solidFill>
                  <a:schemeClr val="tx1"/>
                </a:solidFill>
                <a:sym typeface="Wingdings"/>
              </a:rPr>
              <a:t>  den Antrag zur Teilnahme am </a:t>
            </a:r>
            <a:r>
              <a:rPr lang="de-DE" sz="2000" dirty="0" err="1">
                <a:solidFill>
                  <a:schemeClr val="tx1"/>
                </a:solidFill>
                <a:sym typeface="Wingdings"/>
              </a:rPr>
              <a:t>Reliunterricht</a:t>
            </a:r>
            <a:r>
              <a:rPr lang="de-DE" sz="2000" dirty="0">
                <a:solidFill>
                  <a:schemeClr val="tx1"/>
                </a:solidFill>
                <a:sym typeface="Wingdings"/>
              </a:rPr>
              <a:t> müssen nur diejenigen ausfüllen, die </a:t>
            </a:r>
          </a:p>
          <a:p>
            <a:pPr marL="0" indent="0">
              <a:buNone/>
            </a:pPr>
            <a:r>
              <a:rPr lang="de-DE" sz="2000" dirty="0">
                <a:solidFill>
                  <a:schemeClr val="tx1"/>
                </a:solidFill>
                <a:sym typeface="Wingdings"/>
              </a:rPr>
              <a:t>      keine Religionszugehörigkeit haben oder einer Religion angehören, die wir nicht</a:t>
            </a:r>
          </a:p>
          <a:p>
            <a:pPr marL="0" indent="0">
              <a:buNone/>
            </a:pPr>
            <a:r>
              <a:rPr lang="de-DE" sz="2000" dirty="0">
                <a:solidFill>
                  <a:schemeClr val="tx1"/>
                </a:solidFill>
                <a:sym typeface="Wingdings"/>
              </a:rPr>
              <a:t>      anbieten, z.B. Islam</a:t>
            </a:r>
          </a:p>
          <a:p>
            <a:pPr marL="0" indent="0">
              <a:buNone/>
            </a:pPr>
            <a:r>
              <a:rPr lang="de-DE" sz="2000" dirty="0">
                <a:solidFill>
                  <a:schemeClr val="tx1"/>
                </a:solidFill>
                <a:sym typeface="Wingdings"/>
              </a:rPr>
              <a:t>  Hier werden Sie Schritt für Schritt durchgeführt, es gibt sogar ein Erklärvideo</a:t>
            </a:r>
          </a:p>
          <a:p>
            <a:pPr marL="0" indent="0">
              <a:buNone/>
            </a:pPr>
            <a:r>
              <a:rPr lang="de-DE" sz="2000" dirty="0">
                <a:solidFill>
                  <a:schemeClr val="tx1"/>
                </a:solidFill>
                <a:sym typeface="Wingdings"/>
              </a:rPr>
              <a:t>      dazu</a:t>
            </a:r>
          </a:p>
          <a:p>
            <a:pPr marL="0" indent="0">
              <a:buNone/>
            </a:pPr>
            <a:r>
              <a:rPr lang="de-DE" sz="2000" dirty="0">
                <a:solidFill>
                  <a:schemeClr val="tx1"/>
                </a:solidFill>
                <a:sym typeface="Wingdings"/>
              </a:rPr>
              <a:t>  wichtig: alle roten Felder müssen ausgefüllt werden, sonst kommen Sie nicht</a:t>
            </a:r>
          </a:p>
          <a:p>
            <a:pPr marL="0" indent="0">
              <a:buNone/>
            </a:pPr>
            <a:r>
              <a:rPr lang="de-DE" sz="2000" dirty="0">
                <a:solidFill>
                  <a:schemeClr val="tx1"/>
                </a:solidFill>
                <a:sym typeface="Wingdings"/>
              </a:rPr>
              <a:t>      weiter</a:t>
            </a:r>
            <a:endParaRPr lang="de-DE" sz="2000" dirty="0"/>
          </a:p>
          <a:p>
            <a:pPr marL="0" indent="0">
              <a:buNone/>
            </a:pPr>
            <a:endParaRPr lang="de-DE" sz="2000" dirty="0">
              <a:solidFill>
                <a:schemeClr val="tx1"/>
              </a:solidFill>
              <a:sym typeface="Wingdings"/>
            </a:endParaRPr>
          </a:p>
          <a:p>
            <a:pPr marL="0" indent="0">
              <a:buNone/>
            </a:pPr>
            <a:endParaRPr lang="de-DE" dirty="0"/>
          </a:p>
        </p:txBody>
      </p:sp>
      <p:sp>
        <p:nvSpPr>
          <p:cNvPr id="2" name="Titel 1"/>
          <p:cNvSpPr>
            <a:spLocks noGrp="1"/>
          </p:cNvSpPr>
          <p:nvPr>
            <p:ph type="title"/>
          </p:nvPr>
        </p:nvSpPr>
        <p:spPr>
          <a:xfrm>
            <a:off x="457200" y="338328"/>
            <a:ext cx="6059016" cy="1252728"/>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22697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72067" y="2132856"/>
            <a:ext cx="7408333" cy="4104456"/>
          </a:xfrm>
        </p:spPr>
        <p:txBody>
          <a:bodyPr>
            <a:normAutofit/>
          </a:bodyPr>
          <a:lstStyle/>
          <a:p>
            <a:pPr marL="0" indent="0">
              <a:buNone/>
            </a:pPr>
            <a:endParaRPr lang="de-DE" dirty="0"/>
          </a:p>
          <a:p>
            <a:pPr marL="0" indent="0">
              <a:buNone/>
            </a:pPr>
            <a:r>
              <a:rPr lang="de-DE" dirty="0"/>
              <a:t> </a:t>
            </a:r>
            <a:r>
              <a:rPr lang="de-DE" sz="2400" dirty="0">
                <a:solidFill>
                  <a:schemeClr val="tx1"/>
                </a:solidFill>
                <a:sym typeface="Wingdings"/>
              </a:rPr>
              <a:t></a:t>
            </a:r>
            <a:r>
              <a:rPr lang="de-DE" dirty="0">
                <a:solidFill>
                  <a:schemeClr val="tx1"/>
                </a:solidFill>
                <a:sym typeface="Wingdings"/>
              </a:rPr>
              <a:t>die Buszeiten, die Materialliste, der Ablauf der ersten</a:t>
            </a:r>
          </a:p>
          <a:p>
            <a:pPr marL="0" indent="0">
              <a:buNone/>
            </a:pPr>
            <a:r>
              <a:rPr lang="de-DE" dirty="0">
                <a:solidFill>
                  <a:schemeClr val="tx1"/>
                </a:solidFill>
                <a:sym typeface="Wingdings"/>
              </a:rPr>
              <a:t>     Schulwoche und die Einverständniserklärung für </a:t>
            </a:r>
          </a:p>
          <a:p>
            <a:pPr marL="0" indent="0">
              <a:buNone/>
            </a:pPr>
            <a:r>
              <a:rPr lang="de-DE" dirty="0">
                <a:solidFill>
                  <a:schemeClr val="tx1"/>
                </a:solidFill>
                <a:sym typeface="Wingdings"/>
              </a:rPr>
              <a:t>     Veröffentlichungen, Datenschutzerklärung für</a:t>
            </a:r>
          </a:p>
          <a:p>
            <a:pPr marL="0" indent="0">
              <a:buNone/>
            </a:pPr>
            <a:r>
              <a:rPr lang="de-DE" dirty="0">
                <a:solidFill>
                  <a:schemeClr val="tx1"/>
                </a:solidFill>
                <a:sym typeface="Wingdings"/>
              </a:rPr>
              <a:t>     Schulsozialarbeit, Hinweise zum Religionsunterricht,</a:t>
            </a:r>
          </a:p>
          <a:p>
            <a:pPr marL="0" indent="0">
              <a:buNone/>
            </a:pPr>
            <a:r>
              <a:rPr lang="de-DE" dirty="0">
                <a:solidFill>
                  <a:schemeClr val="tx1"/>
                </a:solidFill>
                <a:sym typeface="Wingdings"/>
              </a:rPr>
              <a:t>     und ein Link zum Schulschach ist auf unserer</a:t>
            </a:r>
          </a:p>
          <a:p>
            <a:pPr marL="0" indent="0">
              <a:buNone/>
            </a:pPr>
            <a:r>
              <a:rPr lang="de-DE" dirty="0">
                <a:solidFill>
                  <a:schemeClr val="tx1"/>
                </a:solidFill>
                <a:sym typeface="Wingdings"/>
              </a:rPr>
              <a:t>     Homepage</a:t>
            </a:r>
          </a:p>
        </p:txBody>
      </p:sp>
      <p:sp>
        <p:nvSpPr>
          <p:cNvPr id="2" name="Titel 1"/>
          <p:cNvSpPr>
            <a:spLocks noGrp="1"/>
          </p:cNvSpPr>
          <p:nvPr>
            <p:ph type="title"/>
          </p:nvPr>
        </p:nvSpPr>
        <p:spPr>
          <a:xfrm>
            <a:off x="457200" y="338328"/>
            <a:ext cx="6059016" cy="1252728"/>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43637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6059016" cy="1252728"/>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pic>
        <p:nvPicPr>
          <p:cNvPr id="18" name="Grafik 17" descr="Ein Bild, das Text, Screenshot, Software, Webseite enthält.&#10;&#10;KI-generierte Inhalte können fehlerhaft sein.">
            <a:extLst>
              <a:ext uri="{FF2B5EF4-FFF2-40B4-BE49-F238E27FC236}">
                <a16:creationId xmlns:a16="http://schemas.microsoft.com/office/drawing/2014/main" id="{001E162C-6782-057C-F052-A33C41883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311" y="2276872"/>
            <a:ext cx="7004270" cy="3939902"/>
          </a:xfrm>
          <a:prstGeom prst="rect">
            <a:avLst/>
          </a:prstGeom>
        </p:spPr>
      </p:pic>
      <p:pic>
        <p:nvPicPr>
          <p:cNvPr id="2057" name="Picture 9">
            <a:extLst>
              <a:ext uri="{FF2B5EF4-FFF2-40B4-BE49-F238E27FC236}">
                <a16:creationId xmlns:a16="http://schemas.microsoft.com/office/drawing/2014/main" id="{D1609A30-0DF4-B6B6-444F-B529DA0FE5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191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9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72067" y="2132856"/>
            <a:ext cx="7408333" cy="4104456"/>
          </a:xfrm>
        </p:spPr>
        <p:txBody>
          <a:bodyPr>
            <a:normAutofit/>
          </a:bodyPr>
          <a:lstStyle/>
          <a:p>
            <a:pPr marL="0" indent="0">
              <a:buNone/>
            </a:pPr>
            <a:endParaRPr lang="de-DE" dirty="0"/>
          </a:p>
          <a:p>
            <a:pPr marL="0" indent="0">
              <a:buNone/>
            </a:pPr>
            <a:r>
              <a:rPr lang="de-DE" dirty="0"/>
              <a:t> </a:t>
            </a:r>
            <a:r>
              <a:rPr lang="de-DE" sz="2000" dirty="0">
                <a:solidFill>
                  <a:schemeClr val="tx1"/>
                </a:solidFill>
                <a:sym typeface="Wingdings"/>
              </a:rPr>
              <a:t>Wir haben hier für Sie exemplarisch ein paar Screenshots zur</a:t>
            </a:r>
          </a:p>
          <a:p>
            <a:pPr marL="0" indent="0">
              <a:buNone/>
            </a:pPr>
            <a:r>
              <a:rPr lang="de-DE" sz="2000" dirty="0">
                <a:solidFill>
                  <a:schemeClr val="tx1"/>
                </a:solidFill>
                <a:sym typeface="Wingdings"/>
              </a:rPr>
              <a:t>  Veranschaulichung erstellt, wie Sie schrittweise durch das</a:t>
            </a:r>
          </a:p>
          <a:p>
            <a:pPr marL="0" indent="0">
              <a:buNone/>
            </a:pPr>
            <a:r>
              <a:rPr lang="de-DE" sz="2000" dirty="0">
                <a:solidFill>
                  <a:schemeClr val="tx1"/>
                </a:solidFill>
                <a:sym typeface="Wingdings"/>
              </a:rPr>
              <a:t>  Programm geführt werden, wenn Sie den QR Code gescannt</a:t>
            </a:r>
          </a:p>
          <a:p>
            <a:pPr marL="0" indent="0">
              <a:buNone/>
            </a:pPr>
            <a:r>
              <a:rPr lang="de-DE" sz="2000" dirty="0">
                <a:solidFill>
                  <a:schemeClr val="tx1"/>
                </a:solidFill>
                <a:sym typeface="Wingdings"/>
              </a:rPr>
              <a:t>  haben:</a:t>
            </a:r>
          </a:p>
        </p:txBody>
      </p:sp>
      <p:sp>
        <p:nvSpPr>
          <p:cNvPr id="2" name="Titel 1"/>
          <p:cNvSpPr>
            <a:spLocks noGrp="1"/>
          </p:cNvSpPr>
          <p:nvPr>
            <p:ph type="title"/>
          </p:nvPr>
        </p:nvSpPr>
        <p:spPr>
          <a:xfrm>
            <a:off x="457200" y="338328"/>
            <a:ext cx="6059016" cy="1252728"/>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319128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72067" y="2132856"/>
            <a:ext cx="7408333" cy="4104456"/>
          </a:xfrm>
        </p:spPr>
        <p:txBody>
          <a:bodyPr>
            <a:normAutofit/>
          </a:bodyPr>
          <a:lstStyle/>
          <a:p>
            <a:pPr marL="0" indent="0">
              <a:buNone/>
            </a:pPr>
            <a:endParaRPr lang="de-DE" dirty="0"/>
          </a:p>
          <a:p>
            <a:pPr marL="0" indent="0">
              <a:buNone/>
            </a:pPr>
            <a:r>
              <a:rPr lang="de-DE" dirty="0"/>
              <a:t> </a:t>
            </a:r>
          </a:p>
        </p:txBody>
      </p:sp>
      <p:sp>
        <p:nvSpPr>
          <p:cNvPr id="2" name="Titel 1"/>
          <p:cNvSpPr>
            <a:spLocks noGrp="1"/>
          </p:cNvSpPr>
          <p:nvPr>
            <p:ph type="title"/>
          </p:nvPr>
        </p:nvSpPr>
        <p:spPr>
          <a:xfrm>
            <a:off x="457200" y="338328"/>
            <a:ext cx="6059016" cy="1252728"/>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pic>
        <p:nvPicPr>
          <p:cNvPr id="14" name="Grafik 13" descr="Ein Bild, das Text, Elektronik, Screenshot, Software enthält.&#10;&#10;KI-generierte Inhalte können fehlerhaft sein.">
            <a:extLst>
              <a:ext uri="{FF2B5EF4-FFF2-40B4-BE49-F238E27FC236}">
                <a16:creationId xmlns:a16="http://schemas.microsoft.com/office/drawing/2014/main" id="{A01104DC-D55F-49D3-F8B5-9D11637E5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869976"/>
            <a:ext cx="2239477" cy="4653136"/>
          </a:xfrm>
          <a:prstGeom prst="rect">
            <a:avLst/>
          </a:prstGeom>
        </p:spPr>
      </p:pic>
    </p:spTree>
    <p:extLst>
      <p:ext uri="{BB962C8B-B14F-4D97-AF65-F5344CB8AC3E}">
        <p14:creationId xmlns:p14="http://schemas.microsoft.com/office/powerpoint/2010/main" val="114575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867833" y="2132856"/>
            <a:ext cx="7408333" cy="4176464"/>
          </a:xfrm>
        </p:spPr>
        <p:txBody>
          <a:bodyPr>
            <a:normAutofit fontScale="25000" lnSpcReduction="20000"/>
          </a:bodyPr>
          <a:lstStyle/>
          <a:p>
            <a:r>
              <a:rPr lang="de-DE" sz="7200" dirty="0">
                <a:cs typeface="Tahoma" pitchFamily="34" charset="0"/>
              </a:rPr>
              <a:t>Begrüßung und Vorstellung der Anwesenden</a:t>
            </a:r>
          </a:p>
          <a:p>
            <a:pPr marL="0" indent="0">
              <a:buNone/>
            </a:pPr>
            <a:r>
              <a:rPr lang="de-DE" sz="7200" dirty="0">
                <a:cs typeface="Tahoma" pitchFamily="34" charset="0"/>
              </a:rPr>
              <a:t>      (Kindergarten, Kolleginnen, Schulsozialarbeit,..)</a:t>
            </a:r>
          </a:p>
          <a:p>
            <a:r>
              <a:rPr lang="de-DE" sz="7200" dirty="0">
                <a:cs typeface="Tahoma" pitchFamily="34" charset="0"/>
              </a:rPr>
              <a:t>Die Schule in </a:t>
            </a:r>
            <a:r>
              <a:rPr lang="de-DE" sz="7200" dirty="0" err="1">
                <a:cs typeface="Tahoma" pitchFamily="34" charset="0"/>
              </a:rPr>
              <a:t>Waakirchen</a:t>
            </a:r>
            <a:r>
              <a:rPr lang="de-DE" sz="7200" dirty="0">
                <a:cs typeface="Tahoma" pitchFamily="34" charset="0"/>
              </a:rPr>
              <a:t> – Zahlen und Fakten</a:t>
            </a:r>
          </a:p>
          <a:p>
            <a:r>
              <a:rPr lang="de-DE" sz="7200" dirty="0">
                <a:cs typeface="Tahoma" pitchFamily="34" charset="0"/>
              </a:rPr>
              <a:t>Schulkindbetreuung (siehe Homepage)</a:t>
            </a:r>
          </a:p>
          <a:p>
            <a:r>
              <a:rPr lang="de-DE" sz="7200" dirty="0">
                <a:cs typeface="Tahoma" pitchFamily="34" charset="0"/>
              </a:rPr>
              <a:t>Buslinien</a:t>
            </a:r>
          </a:p>
          <a:p>
            <a:r>
              <a:rPr lang="de-DE" sz="7200" dirty="0">
                <a:cs typeface="Tahoma" pitchFamily="34" charset="0"/>
              </a:rPr>
              <a:t>Gesetzliche Regelungen zum Schuleintrittsalter</a:t>
            </a:r>
          </a:p>
          <a:p>
            <a:r>
              <a:rPr lang="de-DE" sz="7200" dirty="0">
                <a:cs typeface="Tahoma" pitchFamily="34" charset="0"/>
              </a:rPr>
              <a:t>Schulische Kontakte bis zum September</a:t>
            </a:r>
          </a:p>
          <a:p>
            <a:r>
              <a:rPr lang="de-DE" sz="7200" dirty="0">
                <a:cs typeface="Tahoma" pitchFamily="34" charset="0"/>
              </a:rPr>
              <a:t>Ablauf der digitalen Schuleinschreibung </a:t>
            </a:r>
          </a:p>
          <a:p>
            <a:r>
              <a:rPr lang="de-DE" sz="7200" dirty="0">
                <a:cs typeface="Tahoma" pitchFamily="34" charset="0"/>
              </a:rPr>
              <a:t>Was erwartet Ihr Kind in der Schule, und was können Sie bis September noch tun?</a:t>
            </a:r>
          </a:p>
          <a:p>
            <a:r>
              <a:rPr lang="de-DE" sz="7200" dirty="0">
                <a:cs typeface="Tahoma" pitchFamily="34" charset="0"/>
              </a:rPr>
              <a:t>Was kommt/kann in die Schultüte?</a:t>
            </a:r>
          </a:p>
          <a:p>
            <a:r>
              <a:rPr lang="de-DE" sz="7200" dirty="0">
                <a:cs typeface="Tahoma" pitchFamily="34" charset="0"/>
              </a:rPr>
              <a:t>Beantwortung der gestellten Fragen</a:t>
            </a:r>
          </a:p>
          <a:p>
            <a:r>
              <a:rPr lang="de-DE" sz="7200" dirty="0">
                <a:cs typeface="Tahoma" pitchFamily="34" charset="0"/>
              </a:rPr>
              <a:t>Sie müssen nicht mitschreiben, diese Präsentation finden Sie auf unserer Homepage: </a:t>
            </a:r>
          </a:p>
          <a:p>
            <a:pPr marL="0" indent="0">
              <a:buNone/>
            </a:pPr>
            <a:r>
              <a:rPr lang="de-DE" sz="7200">
                <a:cs typeface="Tahoma" pitchFamily="34" charset="0"/>
              </a:rPr>
              <a:t>      www</a:t>
            </a:r>
            <a:r>
              <a:rPr lang="de-DE" sz="7200" dirty="0">
                <a:cs typeface="Tahoma" pitchFamily="34" charset="0"/>
              </a:rPr>
              <a:t>.schule-waakirchen.de</a:t>
            </a:r>
          </a:p>
          <a:p>
            <a:endParaRPr lang="de-DE" dirty="0"/>
          </a:p>
        </p:txBody>
      </p:sp>
      <p:sp>
        <p:nvSpPr>
          <p:cNvPr id="4" name="Titel 3"/>
          <p:cNvSpPr>
            <a:spLocks noGrp="1"/>
          </p:cNvSpPr>
          <p:nvPr>
            <p:ph type="title"/>
          </p:nvPr>
        </p:nvSpPr>
        <p:spPr>
          <a:xfrm>
            <a:off x="457200" y="338328"/>
            <a:ext cx="5554960" cy="1252728"/>
          </a:xfrm>
        </p:spPr>
        <p:txBody>
          <a:bodyPr/>
          <a:lstStyle/>
          <a:p>
            <a:r>
              <a:rPr lang="de-DE" dirty="0"/>
              <a:t>Inhalte des Abends</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258390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844824"/>
            <a:ext cx="7408333" cy="4536504"/>
          </a:xfrm>
        </p:spPr>
        <p:txBody>
          <a:bodyPr>
            <a:normAutofit/>
          </a:bodyPr>
          <a:lstStyle/>
          <a:p>
            <a:endParaRPr lang="de-DE" dirty="0"/>
          </a:p>
          <a:p>
            <a:endParaRPr lang="de-DE" dirty="0"/>
          </a:p>
        </p:txBody>
      </p:sp>
      <p:sp>
        <p:nvSpPr>
          <p:cNvPr id="2" name="Titel 1"/>
          <p:cNvSpPr>
            <a:spLocks noGrp="1"/>
          </p:cNvSpPr>
          <p:nvPr>
            <p:ph type="title"/>
          </p:nvPr>
        </p:nvSpPr>
        <p:spPr>
          <a:xfrm>
            <a:off x="457200" y="338328"/>
            <a:ext cx="5915000" cy="1146456"/>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pic>
        <p:nvPicPr>
          <p:cNvPr id="6" name="Grafik 5" descr="Ein Bild, das Text, Screenshot, Schrift, Zahl enthält.&#10;&#10;KI-generierte Inhalte können fehlerhaft sein.">
            <a:extLst>
              <a:ext uri="{FF2B5EF4-FFF2-40B4-BE49-F238E27FC236}">
                <a16:creationId xmlns:a16="http://schemas.microsoft.com/office/drawing/2014/main" id="{303B09C7-61AD-A750-863B-787F0A5C8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2028726"/>
            <a:ext cx="2089888" cy="4342322"/>
          </a:xfrm>
          <a:prstGeom prst="rect">
            <a:avLst/>
          </a:prstGeom>
        </p:spPr>
      </p:pic>
      <p:pic>
        <p:nvPicPr>
          <p:cNvPr id="10" name="Grafik 9" descr="Ein Bild, das Text, Screenshot, Schrift, Zahl enthält.&#10;&#10;KI-generierte Inhalte können fehlerhaft sein.">
            <a:extLst>
              <a:ext uri="{FF2B5EF4-FFF2-40B4-BE49-F238E27FC236}">
                <a16:creationId xmlns:a16="http://schemas.microsoft.com/office/drawing/2014/main" id="{385AD676-629E-1864-281E-BA3D6B4553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051582"/>
            <a:ext cx="2089888" cy="4342323"/>
          </a:xfrm>
          <a:prstGeom prst="rect">
            <a:avLst/>
          </a:prstGeom>
        </p:spPr>
      </p:pic>
    </p:spTree>
    <p:extLst>
      <p:ext uri="{BB962C8B-B14F-4D97-AF65-F5344CB8AC3E}">
        <p14:creationId xmlns:p14="http://schemas.microsoft.com/office/powerpoint/2010/main" val="259182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844824"/>
            <a:ext cx="7408333" cy="4536504"/>
          </a:xfrm>
        </p:spPr>
        <p:txBody>
          <a:bodyPr>
            <a:normAutofit/>
          </a:bodyPr>
          <a:lstStyle/>
          <a:p>
            <a:endParaRPr lang="de-DE" dirty="0"/>
          </a:p>
          <a:p>
            <a:endParaRPr lang="de-DE" dirty="0"/>
          </a:p>
        </p:txBody>
      </p:sp>
      <p:sp>
        <p:nvSpPr>
          <p:cNvPr id="2" name="Titel 1"/>
          <p:cNvSpPr>
            <a:spLocks noGrp="1"/>
          </p:cNvSpPr>
          <p:nvPr>
            <p:ph type="title"/>
          </p:nvPr>
        </p:nvSpPr>
        <p:spPr>
          <a:xfrm>
            <a:off x="457200" y="338328"/>
            <a:ext cx="5915000" cy="1146456"/>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
        <p:nvSpPr>
          <p:cNvPr id="5" name="Textfeld 4">
            <a:extLst>
              <a:ext uri="{FF2B5EF4-FFF2-40B4-BE49-F238E27FC236}">
                <a16:creationId xmlns:a16="http://schemas.microsoft.com/office/drawing/2014/main" id="{9EA81A95-E296-D911-F110-CF0354ABFCEF}"/>
              </a:ext>
            </a:extLst>
          </p:cNvPr>
          <p:cNvSpPr txBox="1"/>
          <p:nvPr/>
        </p:nvSpPr>
        <p:spPr>
          <a:xfrm>
            <a:off x="683568" y="2780928"/>
            <a:ext cx="7848872" cy="2308324"/>
          </a:xfrm>
          <a:prstGeom prst="rect">
            <a:avLst/>
          </a:prstGeom>
          <a:noFill/>
        </p:spPr>
        <p:txBody>
          <a:bodyPr wrap="square" rtlCol="0">
            <a:spAutoFit/>
          </a:bodyPr>
          <a:lstStyle/>
          <a:p>
            <a:r>
              <a:rPr lang="de-DE" dirty="0"/>
              <a:t>Hier können Sie entweder am Handy weiterarbeiten oder müssen Ihre Mailadresse eingeben um einen Link zu erhalten um an einem anderen Gerät (z.B. PC) fortfahren zu können.</a:t>
            </a:r>
          </a:p>
          <a:p>
            <a:endParaRPr lang="de-DE" dirty="0"/>
          </a:p>
          <a:p>
            <a:endParaRPr lang="de-DE" dirty="0"/>
          </a:p>
          <a:p>
            <a:endParaRPr lang="de-DE" dirty="0"/>
          </a:p>
          <a:p>
            <a:endParaRPr lang="de-DE" dirty="0"/>
          </a:p>
          <a:p>
            <a:endParaRPr lang="de-DE" dirty="0"/>
          </a:p>
        </p:txBody>
      </p:sp>
      <p:pic>
        <p:nvPicPr>
          <p:cNvPr id="7" name="Grafik 6" descr="Ein Bild, das Text, Screenshot, Software, Computersymbol enthält.&#10;&#10;KI-generierte Inhalte können fehlerhaft sein.">
            <a:extLst>
              <a:ext uri="{FF2B5EF4-FFF2-40B4-BE49-F238E27FC236}">
                <a16:creationId xmlns:a16="http://schemas.microsoft.com/office/drawing/2014/main" id="{ED04C445-0FE4-9D5F-0B61-95471513D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732351"/>
            <a:ext cx="4824536" cy="2713802"/>
          </a:xfrm>
          <a:prstGeom prst="rect">
            <a:avLst/>
          </a:prstGeom>
        </p:spPr>
      </p:pic>
    </p:spTree>
    <p:extLst>
      <p:ext uri="{BB962C8B-B14F-4D97-AF65-F5344CB8AC3E}">
        <p14:creationId xmlns:p14="http://schemas.microsoft.com/office/powerpoint/2010/main" val="250032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844824"/>
            <a:ext cx="7408333" cy="4536504"/>
          </a:xfrm>
        </p:spPr>
        <p:txBody>
          <a:bodyPr>
            <a:normAutofit/>
          </a:bodyPr>
          <a:lstStyle/>
          <a:p>
            <a:endParaRPr lang="de-DE" dirty="0"/>
          </a:p>
          <a:p>
            <a:endParaRPr lang="de-DE" dirty="0"/>
          </a:p>
        </p:txBody>
      </p:sp>
      <p:sp>
        <p:nvSpPr>
          <p:cNvPr id="2" name="Titel 1"/>
          <p:cNvSpPr>
            <a:spLocks noGrp="1"/>
          </p:cNvSpPr>
          <p:nvPr>
            <p:ph type="title"/>
          </p:nvPr>
        </p:nvSpPr>
        <p:spPr>
          <a:xfrm>
            <a:off x="457200" y="338328"/>
            <a:ext cx="5915000" cy="1146456"/>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pic>
        <p:nvPicPr>
          <p:cNvPr id="10" name="Grafik 9" descr="Ein Bild, das Text, Screenshot, Software, Computersymbol enthält.&#10;&#10;KI-generierte Inhalte können fehlerhaft sein.">
            <a:extLst>
              <a:ext uri="{FF2B5EF4-FFF2-40B4-BE49-F238E27FC236}">
                <a16:creationId xmlns:a16="http://schemas.microsoft.com/office/drawing/2014/main" id="{D28B0574-D79C-0239-DEC2-96A5B2F09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39" y="2276872"/>
            <a:ext cx="7164288" cy="4029912"/>
          </a:xfrm>
          <a:prstGeom prst="rect">
            <a:avLst/>
          </a:prstGeom>
        </p:spPr>
      </p:pic>
    </p:spTree>
    <p:extLst>
      <p:ext uri="{BB962C8B-B14F-4D97-AF65-F5344CB8AC3E}">
        <p14:creationId xmlns:p14="http://schemas.microsoft.com/office/powerpoint/2010/main" val="76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844824"/>
            <a:ext cx="7408333" cy="4536504"/>
          </a:xfrm>
        </p:spPr>
        <p:txBody>
          <a:bodyPr>
            <a:normAutofit/>
          </a:bodyPr>
          <a:lstStyle/>
          <a:p>
            <a:endParaRPr lang="de-DE" dirty="0"/>
          </a:p>
          <a:p>
            <a:endParaRPr lang="de-DE" dirty="0"/>
          </a:p>
        </p:txBody>
      </p:sp>
      <p:sp>
        <p:nvSpPr>
          <p:cNvPr id="2" name="Titel 1"/>
          <p:cNvSpPr>
            <a:spLocks noGrp="1"/>
          </p:cNvSpPr>
          <p:nvPr>
            <p:ph type="title"/>
          </p:nvPr>
        </p:nvSpPr>
        <p:spPr>
          <a:xfrm>
            <a:off x="457200" y="338328"/>
            <a:ext cx="5915000" cy="1146456"/>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
        <p:nvSpPr>
          <p:cNvPr id="8" name="Textfeld 7">
            <a:extLst>
              <a:ext uri="{FF2B5EF4-FFF2-40B4-BE49-F238E27FC236}">
                <a16:creationId xmlns:a16="http://schemas.microsoft.com/office/drawing/2014/main" id="{D5C84B0B-55E0-7180-1FB7-641D4636CF58}"/>
              </a:ext>
            </a:extLst>
          </p:cNvPr>
          <p:cNvSpPr txBox="1"/>
          <p:nvPr/>
        </p:nvSpPr>
        <p:spPr>
          <a:xfrm>
            <a:off x="899592" y="2636912"/>
            <a:ext cx="7056784" cy="3416320"/>
          </a:xfrm>
          <a:prstGeom prst="rect">
            <a:avLst/>
          </a:prstGeom>
          <a:noFill/>
        </p:spPr>
        <p:txBody>
          <a:bodyPr wrap="square" rtlCol="0">
            <a:spAutoFit/>
          </a:bodyPr>
          <a:lstStyle/>
          <a:p>
            <a:r>
              <a:rPr lang="de-DE" sz="3600" dirty="0"/>
              <a:t>Hier werden Sie dem Geburtsdatum Ihres Kindes entsprechend durch das Portal geführt. Für regulär schulpflichtige Kinder ist das Procedere anders als für z.B. Korridorkinder.</a:t>
            </a:r>
          </a:p>
        </p:txBody>
      </p:sp>
    </p:spTree>
    <p:extLst>
      <p:ext uri="{BB962C8B-B14F-4D97-AF65-F5344CB8AC3E}">
        <p14:creationId xmlns:p14="http://schemas.microsoft.com/office/powerpoint/2010/main" val="77361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844824"/>
            <a:ext cx="7408333" cy="4536504"/>
          </a:xfrm>
        </p:spPr>
        <p:txBody>
          <a:bodyPr>
            <a:normAutofit/>
          </a:bodyPr>
          <a:lstStyle/>
          <a:p>
            <a:endParaRPr lang="de-DE" dirty="0"/>
          </a:p>
          <a:p>
            <a:endParaRPr lang="de-DE" dirty="0"/>
          </a:p>
        </p:txBody>
      </p:sp>
      <p:sp>
        <p:nvSpPr>
          <p:cNvPr id="2" name="Titel 1"/>
          <p:cNvSpPr>
            <a:spLocks noGrp="1"/>
          </p:cNvSpPr>
          <p:nvPr>
            <p:ph type="title"/>
          </p:nvPr>
        </p:nvSpPr>
        <p:spPr>
          <a:xfrm>
            <a:off x="457200" y="338328"/>
            <a:ext cx="5915000" cy="1146456"/>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
        <p:nvSpPr>
          <p:cNvPr id="6" name="Textfeld 5">
            <a:extLst>
              <a:ext uri="{FF2B5EF4-FFF2-40B4-BE49-F238E27FC236}">
                <a16:creationId xmlns:a16="http://schemas.microsoft.com/office/drawing/2014/main" id="{B40A8DE2-BAE2-FD56-AF77-626952BC7FB5}"/>
              </a:ext>
            </a:extLst>
          </p:cNvPr>
          <p:cNvSpPr txBox="1"/>
          <p:nvPr/>
        </p:nvSpPr>
        <p:spPr>
          <a:xfrm>
            <a:off x="827584" y="2708920"/>
            <a:ext cx="7264317" cy="3139321"/>
          </a:xfrm>
          <a:prstGeom prst="rect">
            <a:avLst/>
          </a:prstGeom>
          <a:noFill/>
        </p:spPr>
        <p:txBody>
          <a:bodyPr wrap="square" rtlCol="0">
            <a:spAutoFit/>
          </a:bodyPr>
          <a:lstStyle/>
          <a:p>
            <a:r>
              <a:rPr lang="de-DE" dirty="0"/>
              <a:t>Wenn Sie das Portal beendet haben, gehen Sie bitte noch auf unsere Homepage. Dort finden Sie weitere Infos bzw. Erklärungen, die Sie unterschreiben und im Portal hochladen müssen (Datenschutz für Schulsozialarbeit und Einverständniserklärung für Veröffentlichung).</a:t>
            </a:r>
          </a:p>
          <a:p>
            <a:endParaRPr lang="de-DE" dirty="0"/>
          </a:p>
          <a:p>
            <a:r>
              <a:rPr lang="de-DE" dirty="0"/>
              <a:t>Hier der direkte Link: </a:t>
            </a:r>
          </a:p>
          <a:p>
            <a:endParaRPr lang="de-DE" dirty="0"/>
          </a:p>
          <a:p>
            <a:r>
              <a:rPr lang="de-DE" dirty="0">
                <a:hlinkClick r:id="rId3"/>
              </a:rPr>
              <a:t>https://schule-waakirchen.de/schuleinschreibung/</a:t>
            </a:r>
            <a:endParaRPr lang="de-DE" dirty="0"/>
          </a:p>
          <a:p>
            <a:endParaRPr lang="de-DE" dirty="0"/>
          </a:p>
          <a:p>
            <a:endParaRPr lang="de-DE" dirty="0"/>
          </a:p>
          <a:p>
            <a:endParaRPr lang="de-DE" dirty="0"/>
          </a:p>
        </p:txBody>
      </p:sp>
    </p:spTree>
    <p:extLst>
      <p:ext uri="{BB962C8B-B14F-4D97-AF65-F5344CB8AC3E}">
        <p14:creationId xmlns:p14="http://schemas.microsoft.com/office/powerpoint/2010/main" val="292794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844824"/>
            <a:ext cx="7408333" cy="4536504"/>
          </a:xfrm>
        </p:spPr>
        <p:txBody>
          <a:bodyPr>
            <a:normAutofit/>
          </a:bodyPr>
          <a:lstStyle/>
          <a:p>
            <a:endParaRPr lang="de-DE" dirty="0"/>
          </a:p>
          <a:p>
            <a:endParaRPr lang="de-DE" dirty="0"/>
          </a:p>
        </p:txBody>
      </p:sp>
      <p:sp>
        <p:nvSpPr>
          <p:cNvPr id="2" name="Titel 1"/>
          <p:cNvSpPr>
            <a:spLocks noGrp="1"/>
          </p:cNvSpPr>
          <p:nvPr>
            <p:ph type="title"/>
          </p:nvPr>
        </p:nvSpPr>
        <p:spPr>
          <a:xfrm>
            <a:off x="457200" y="338328"/>
            <a:ext cx="5915000" cy="1146456"/>
          </a:xfrm>
        </p:spPr>
        <p:txBody>
          <a:bodyPr/>
          <a:lstStyle/>
          <a:p>
            <a:r>
              <a:rPr lang="de-DE" dirty="0"/>
              <a:t>Schuleinschreibung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pic>
        <p:nvPicPr>
          <p:cNvPr id="6" name="Grafik 5" descr="Ein Bild, das Text, Screenshot, Pflanze, Website enthält.&#10;&#10;KI-generierte Inhalte können fehlerhaft sein.">
            <a:extLst>
              <a:ext uri="{FF2B5EF4-FFF2-40B4-BE49-F238E27FC236}">
                <a16:creationId xmlns:a16="http://schemas.microsoft.com/office/drawing/2014/main" id="{7E5B2663-EBF2-CAB1-9C15-A54774365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37" y="2772819"/>
            <a:ext cx="6804248" cy="3231340"/>
          </a:xfrm>
          <a:prstGeom prst="rect">
            <a:avLst/>
          </a:prstGeom>
        </p:spPr>
      </p:pic>
    </p:spTree>
    <p:extLst>
      <p:ext uri="{BB962C8B-B14F-4D97-AF65-F5344CB8AC3E}">
        <p14:creationId xmlns:p14="http://schemas.microsoft.com/office/powerpoint/2010/main" val="33111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04864"/>
            <a:ext cx="8229600" cy="3816424"/>
          </a:xfrm>
        </p:spPr>
        <p:txBody>
          <a:bodyPr>
            <a:normAutofit/>
          </a:bodyPr>
          <a:lstStyle/>
          <a:p>
            <a:pPr>
              <a:buFont typeface="Wingdings" pitchFamily="2" charset="2"/>
              <a:buChar char="Ø"/>
            </a:pPr>
            <a:r>
              <a:rPr lang="de-DE" sz="2600" dirty="0"/>
              <a:t>Zurückstellung nur einmal zulässig</a:t>
            </a:r>
          </a:p>
          <a:p>
            <a:pPr>
              <a:buFont typeface="Wingdings" pitchFamily="2" charset="2"/>
              <a:buChar char="Ø"/>
            </a:pPr>
            <a:r>
              <a:rPr lang="de-DE" sz="2600" dirty="0"/>
              <a:t>Schriftlichen Antrag stellen, über den die Schulleitung entscheidet</a:t>
            </a:r>
          </a:p>
          <a:p>
            <a:pPr>
              <a:buFont typeface="Wingdings" pitchFamily="2" charset="2"/>
              <a:buChar char="Ø"/>
            </a:pPr>
            <a:r>
              <a:rPr lang="de-DE" sz="2600" dirty="0"/>
              <a:t>Unter Umständen Gutachten vom Kinderarzt/ Therapeuten/Logopäden … erforderlich</a:t>
            </a:r>
          </a:p>
          <a:p>
            <a:pPr>
              <a:buFont typeface="Wingdings" pitchFamily="2" charset="2"/>
              <a:buChar char="Ø"/>
            </a:pPr>
            <a:r>
              <a:rPr lang="de-DE" sz="2600" dirty="0"/>
              <a:t>Zurückstellung auch bei sonderpädagogischem Förderbedarf möglich (Inklusion!)</a:t>
            </a:r>
          </a:p>
          <a:p>
            <a:pPr>
              <a:buFont typeface="Wingdings" pitchFamily="2" charset="2"/>
              <a:buChar char="Ø"/>
            </a:pPr>
            <a:endParaRPr lang="de-DE" sz="2600" dirty="0"/>
          </a:p>
          <a:p>
            <a:pPr>
              <a:buFont typeface="Wingdings" pitchFamily="2" charset="2"/>
              <a:buChar char="Ø"/>
            </a:pPr>
            <a:endParaRPr lang="de-DE" dirty="0"/>
          </a:p>
          <a:p>
            <a:pPr>
              <a:buFont typeface="Wingdings" pitchFamily="2" charset="2"/>
              <a:buChar char="Ø"/>
            </a:pPr>
            <a:endParaRPr lang="de-DE" dirty="0"/>
          </a:p>
          <a:p>
            <a:endParaRPr lang="de-DE" dirty="0"/>
          </a:p>
        </p:txBody>
      </p:sp>
      <p:sp>
        <p:nvSpPr>
          <p:cNvPr id="2" name="Titel 1"/>
          <p:cNvSpPr>
            <a:spLocks noGrp="1"/>
          </p:cNvSpPr>
          <p:nvPr>
            <p:ph type="title"/>
          </p:nvPr>
        </p:nvSpPr>
        <p:spPr>
          <a:xfrm>
            <a:off x="323528" y="363691"/>
            <a:ext cx="4536504" cy="1252728"/>
          </a:xfrm>
        </p:spPr>
        <p:txBody>
          <a:bodyPr/>
          <a:lstStyle/>
          <a:p>
            <a:r>
              <a:rPr lang="de-DE" dirty="0"/>
              <a:t>Zurückstellung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16810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04664"/>
            <a:ext cx="8229600" cy="5832648"/>
          </a:xfrm>
        </p:spPr>
        <p:txBody>
          <a:bodyPr>
            <a:normAutofit lnSpcReduction="10000"/>
          </a:bodyPr>
          <a:lstStyle/>
          <a:p>
            <a:pPr marL="0" indent="0">
              <a:buNone/>
            </a:pPr>
            <a:r>
              <a:rPr lang="de-DE" u="sng" dirty="0"/>
              <a:t>  </a:t>
            </a:r>
          </a:p>
          <a:p>
            <a:pPr marL="0" indent="0">
              <a:buNone/>
            </a:pPr>
            <a:r>
              <a:rPr lang="de-DE" dirty="0"/>
              <a:t>      </a:t>
            </a:r>
            <a:r>
              <a:rPr lang="de-DE" sz="4400" dirty="0">
                <a:solidFill>
                  <a:schemeClr val="bg1"/>
                </a:solidFill>
              </a:rPr>
              <a:t>Zurückstellung</a:t>
            </a:r>
            <a:endParaRPr lang="de-DE" sz="4400" u="sng" dirty="0">
              <a:solidFill>
                <a:schemeClr val="bg1"/>
              </a:solidFill>
            </a:endParaRPr>
          </a:p>
          <a:p>
            <a:pPr marL="0" indent="0">
              <a:buNone/>
            </a:pPr>
            <a:endParaRPr lang="de-DE" u="sng" dirty="0"/>
          </a:p>
          <a:p>
            <a:pPr marL="0" indent="0">
              <a:buNone/>
            </a:pPr>
            <a:r>
              <a:rPr lang="de-DE" sz="2600" u="sng" dirty="0"/>
              <a:t>Sinnvoll ist die Zurückstellung</a:t>
            </a:r>
          </a:p>
          <a:p>
            <a:pPr>
              <a:buFont typeface="Wingdings" pitchFamily="2" charset="2"/>
              <a:buChar char="Ø"/>
            </a:pPr>
            <a:r>
              <a:rPr lang="de-DE" sz="2600" dirty="0"/>
              <a:t>bei Kindern mit zarter Konstitution</a:t>
            </a:r>
          </a:p>
          <a:p>
            <a:pPr>
              <a:buFont typeface="Wingdings" pitchFamily="2" charset="2"/>
              <a:buChar char="Ø"/>
            </a:pPr>
            <a:r>
              <a:rPr lang="de-DE" sz="2600" dirty="0"/>
              <a:t>wenn Erzieherinnen und Lehrkräfte eine Zurückstellung empfehlen</a:t>
            </a:r>
          </a:p>
          <a:p>
            <a:pPr>
              <a:buFont typeface="Wingdings" pitchFamily="2" charset="2"/>
              <a:buChar char="Ø"/>
            </a:pPr>
            <a:r>
              <a:rPr lang="de-DE" sz="2600" dirty="0"/>
              <a:t>wenn die Loslösung von den Eltern noch nicht erfolgt ist</a:t>
            </a:r>
          </a:p>
          <a:p>
            <a:pPr>
              <a:buFont typeface="Wingdings" pitchFamily="2" charset="2"/>
              <a:buChar char="Ø"/>
            </a:pPr>
            <a:r>
              <a:rPr lang="de-DE" sz="2600" dirty="0"/>
              <a:t>wenn Kinder noch an den Folgen längerer Krankheit leiden</a:t>
            </a:r>
          </a:p>
          <a:p>
            <a:pPr>
              <a:buFont typeface="Wingdings" pitchFamily="2" charset="2"/>
              <a:buChar char="Ø"/>
            </a:pPr>
            <a:r>
              <a:rPr lang="de-DE" sz="2600" dirty="0"/>
              <a:t>wenn Kinder mehr am Spielen als an der Schule interessiert sind</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172616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06174"/>
            <a:ext cx="6624736" cy="1278091"/>
          </a:xfrm>
        </p:spPr>
        <p:txBody>
          <a:bodyPr>
            <a:noAutofit/>
          </a:bodyPr>
          <a:lstStyle/>
          <a:p>
            <a:pPr algn="l"/>
            <a:r>
              <a:rPr lang="de-DE" sz="3600" dirty="0"/>
              <a:t>Was erwartet Ihr Kind in der Schule? – Was können Sie bis September noch tun?</a:t>
            </a:r>
          </a:p>
        </p:txBody>
      </p:sp>
      <p:sp>
        <p:nvSpPr>
          <p:cNvPr id="5" name="Inhaltsplatzhalter 2"/>
          <p:cNvSpPr txBox="1">
            <a:spLocks/>
          </p:cNvSpPr>
          <p:nvPr/>
        </p:nvSpPr>
        <p:spPr>
          <a:xfrm>
            <a:off x="683568" y="3933056"/>
            <a:ext cx="3822192" cy="8938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de-DE" dirty="0"/>
          </a:p>
        </p:txBody>
      </p:sp>
      <p:sp>
        <p:nvSpPr>
          <p:cNvPr id="8" name="Inhaltsplatzhalter 2"/>
          <p:cNvSpPr txBox="1">
            <a:spLocks/>
          </p:cNvSpPr>
          <p:nvPr/>
        </p:nvSpPr>
        <p:spPr>
          <a:xfrm>
            <a:off x="4788024" y="3933056"/>
            <a:ext cx="3822192" cy="8938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graphicFrame>
        <p:nvGraphicFramePr>
          <p:cNvPr id="14" name="Inhaltsplatzhalter 13"/>
          <p:cNvGraphicFramePr>
            <a:graphicFrameLocks noGrp="1"/>
          </p:cNvGraphicFramePr>
          <p:nvPr>
            <p:ph sz="quarter" idx="13"/>
            <p:extLst>
              <p:ext uri="{D42A27DB-BD31-4B8C-83A1-F6EECF244321}">
                <p14:modId xmlns:p14="http://schemas.microsoft.com/office/powerpoint/2010/main" val="1284822716"/>
              </p:ext>
            </p:extLst>
          </p:nvPr>
        </p:nvGraphicFramePr>
        <p:xfrm>
          <a:off x="1039961" y="2060848"/>
          <a:ext cx="7064078" cy="3921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85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38328"/>
            <a:ext cx="6624736" cy="1278091"/>
          </a:xfrm>
        </p:spPr>
        <p:txBody>
          <a:bodyPr>
            <a:noAutofit/>
          </a:bodyPr>
          <a:lstStyle/>
          <a:p>
            <a:pPr algn="l"/>
            <a:r>
              <a:rPr lang="de-DE" sz="3600" dirty="0"/>
              <a:t>Was erwartet Ihr Kind in der Schule? – Was können Sie bis September noch tun?</a:t>
            </a:r>
          </a:p>
        </p:txBody>
      </p:sp>
      <p:sp>
        <p:nvSpPr>
          <p:cNvPr id="5" name="Inhaltsplatzhalter 2"/>
          <p:cNvSpPr txBox="1">
            <a:spLocks/>
          </p:cNvSpPr>
          <p:nvPr/>
        </p:nvSpPr>
        <p:spPr>
          <a:xfrm>
            <a:off x="683568" y="3933056"/>
            <a:ext cx="3822192" cy="8938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de-DE" dirty="0"/>
          </a:p>
        </p:txBody>
      </p:sp>
      <p:sp>
        <p:nvSpPr>
          <p:cNvPr id="8" name="Inhaltsplatzhalter 2"/>
          <p:cNvSpPr txBox="1">
            <a:spLocks/>
          </p:cNvSpPr>
          <p:nvPr/>
        </p:nvSpPr>
        <p:spPr>
          <a:xfrm>
            <a:off x="4788024" y="3933056"/>
            <a:ext cx="3822192" cy="8938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
        <p:nvSpPr>
          <p:cNvPr id="3" name="Inhaltsplatzhalter 2"/>
          <p:cNvSpPr>
            <a:spLocks noGrp="1"/>
          </p:cNvSpPr>
          <p:nvPr>
            <p:ph sz="quarter" idx="13"/>
          </p:nvPr>
        </p:nvSpPr>
        <p:spPr>
          <a:xfrm>
            <a:off x="755576" y="2132856"/>
            <a:ext cx="7854640" cy="4176464"/>
          </a:xfrm>
        </p:spPr>
        <p:txBody>
          <a:bodyPr>
            <a:normAutofit/>
          </a:bodyPr>
          <a:lstStyle/>
          <a:p>
            <a:pPr marL="0" indent="0">
              <a:buNone/>
            </a:pPr>
            <a:r>
              <a:rPr lang="de-DE" dirty="0"/>
              <a:t>Ganz vereinfacht ausgedrückt:</a:t>
            </a:r>
          </a:p>
          <a:p>
            <a:pPr marL="0" indent="0">
              <a:buNone/>
            </a:pPr>
            <a:endParaRPr lang="de-DE" sz="1000" dirty="0"/>
          </a:p>
          <a:p>
            <a:r>
              <a:rPr lang="de-DE" dirty="0"/>
              <a:t>Spielen und sprechen Sie mit Ihrem Kind, so oft es geht.</a:t>
            </a:r>
          </a:p>
          <a:p>
            <a:r>
              <a:rPr lang="de-DE" dirty="0"/>
              <a:t>Lesen Sie sehr viel vor und sprechen Sie darüber.</a:t>
            </a:r>
          </a:p>
          <a:p>
            <a:r>
              <a:rPr lang="de-DE" dirty="0"/>
              <a:t>Reduzieren Sie den Medienkonsum (Tablet, Computer, Fernsehen...) auf ein Minimum (max. 30 min täglich).</a:t>
            </a:r>
          </a:p>
          <a:p>
            <a:r>
              <a:rPr lang="de-DE" dirty="0"/>
              <a:t>Lassen Sie Ihre Kinder viel mit anderen Kindern spielen.</a:t>
            </a:r>
          </a:p>
          <a:p>
            <a:r>
              <a:rPr lang="de-DE" dirty="0"/>
              <a:t>Gehen Sie gemeinsam radeln, wandern, auf den Spielplatz, ins Schwimmbad…</a:t>
            </a:r>
          </a:p>
          <a:p>
            <a:endParaRPr lang="de-DE" dirty="0"/>
          </a:p>
          <a:p>
            <a:pPr marL="0" indent="0">
              <a:buNone/>
            </a:pPr>
            <a:endParaRPr lang="de-DE" dirty="0"/>
          </a:p>
          <a:p>
            <a:endParaRPr lang="de-DE" dirty="0"/>
          </a:p>
        </p:txBody>
      </p:sp>
    </p:spTree>
    <p:extLst>
      <p:ext uri="{BB962C8B-B14F-4D97-AF65-F5344CB8AC3E}">
        <p14:creationId xmlns:p14="http://schemas.microsoft.com/office/powerpoint/2010/main" val="91950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Vertreter </a:t>
            </a:r>
            <a:r>
              <a:rPr lang="de-DE"/>
              <a:t>der Kindergärten</a:t>
            </a:r>
            <a:endParaRPr lang="de-DE" dirty="0"/>
          </a:p>
          <a:p>
            <a:r>
              <a:rPr lang="de-DE" dirty="0"/>
              <a:t>Kolleginnen, die durch den Abend führen und im nächsten Jahr eine 1. Klasse übernehmen</a:t>
            </a:r>
          </a:p>
        </p:txBody>
      </p:sp>
      <p:sp>
        <p:nvSpPr>
          <p:cNvPr id="3" name="Titel 2"/>
          <p:cNvSpPr>
            <a:spLocks noGrp="1"/>
          </p:cNvSpPr>
          <p:nvPr>
            <p:ph type="title"/>
          </p:nvPr>
        </p:nvSpPr>
        <p:spPr/>
        <p:txBody>
          <a:bodyPr/>
          <a:lstStyle/>
          <a:p>
            <a:r>
              <a:rPr lang="de-DE" dirty="0"/>
              <a:t>Begrüßung und Vorstellung</a:t>
            </a:r>
          </a:p>
        </p:txBody>
      </p:sp>
    </p:spTree>
    <p:extLst>
      <p:ext uri="{BB962C8B-B14F-4D97-AF65-F5344CB8AC3E}">
        <p14:creationId xmlns:p14="http://schemas.microsoft.com/office/powerpoint/2010/main" val="277818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7" y="2276872"/>
            <a:ext cx="8208913" cy="4176464"/>
          </a:xfrm>
        </p:spPr>
        <p:txBody>
          <a:bodyPr>
            <a:normAutofit/>
          </a:bodyPr>
          <a:lstStyle/>
          <a:p>
            <a:pPr marL="0" indent="0">
              <a:buNone/>
            </a:pPr>
            <a:r>
              <a:rPr lang="de-DE" sz="2000" dirty="0">
                <a:sym typeface="Wingdings"/>
              </a:rPr>
              <a:t>Was sollte Ihr Kind mitbringen?</a:t>
            </a:r>
          </a:p>
          <a:p>
            <a:pPr marL="0" indent="0">
              <a:buNone/>
            </a:pPr>
            <a:endParaRPr lang="de-DE" sz="1600" dirty="0">
              <a:sym typeface="Wingdings"/>
            </a:endParaRP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Formen und Farben unterscheiden</a:t>
            </a: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bis 10 vorwärts und rückwärts zählen </a:t>
            </a:r>
          </a:p>
          <a:p>
            <a:pPr>
              <a:buFont typeface="Wingdings"/>
              <a:buChar char="Ø"/>
            </a:pPr>
            <a:r>
              <a:rPr lang="de-DE" sz="2000" dirty="0">
                <a:sym typeface="Wingdings"/>
              </a:rPr>
              <a:t>Mengen bis 10 bilden</a:t>
            </a:r>
          </a:p>
          <a:p>
            <a:pPr>
              <a:buFont typeface="Wingdings"/>
              <a:buChar char="Ø"/>
            </a:pPr>
            <a:r>
              <a:rPr lang="de-DE" sz="2000" dirty="0">
                <a:sym typeface="Wingdings"/>
              </a:rPr>
              <a:t>Würfelbilder erkennen</a:t>
            </a: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w</a:t>
            </a:r>
            <a:r>
              <a:rPr lang="de-DE" sz="2000" b="1" dirty="0">
                <a:solidFill>
                  <a:schemeClr val="tx1"/>
                </a:solidFill>
                <a:sym typeface="Wingdings"/>
              </a:rPr>
              <a:t>issen, was größer/kleiner,   </a:t>
            </a:r>
          </a:p>
          <a:p>
            <a:pPr marL="0" indent="0">
              <a:buNone/>
            </a:pPr>
            <a:r>
              <a:rPr lang="de-DE" sz="2000" b="1" dirty="0">
                <a:solidFill>
                  <a:schemeClr val="tx1"/>
                </a:solidFill>
                <a:sym typeface="Wingdings"/>
              </a:rPr>
              <a:t>     mehr/weniger oder kürzer/länger ist</a:t>
            </a: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Ziffern und Buchstaben voneinander unterscheiden</a:t>
            </a:r>
          </a:p>
          <a:p>
            <a:pPr marL="0" indent="0">
              <a:buNone/>
            </a:pPr>
            <a:endParaRPr lang="de-DE" sz="2800" dirty="0">
              <a:sym typeface="Wingdings"/>
            </a:endParaRP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mathematischen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556590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2060848"/>
            <a:ext cx="8208913" cy="4392488"/>
          </a:xfrm>
        </p:spPr>
        <p:txBody>
          <a:bodyPr>
            <a:normAutofit fontScale="55000" lnSpcReduction="20000"/>
          </a:bodyPr>
          <a:lstStyle/>
          <a:p>
            <a:pPr marL="0" indent="0">
              <a:buNone/>
            </a:pPr>
            <a:r>
              <a:rPr lang="de-DE" sz="3600" dirty="0">
                <a:sym typeface="Wingdings"/>
              </a:rPr>
              <a:t>Was können Sie mit Ihrem Kind tun?</a:t>
            </a:r>
          </a:p>
          <a:p>
            <a:pPr marL="0" indent="0">
              <a:buNone/>
            </a:pPr>
            <a:endParaRPr lang="de-DE" sz="2900" dirty="0">
              <a:sym typeface="Wingdings"/>
            </a:endParaRPr>
          </a:p>
          <a:p>
            <a:pPr marL="0" indent="0">
              <a:buNone/>
            </a:pPr>
            <a:r>
              <a:rPr lang="de-DE" sz="3600" dirty="0">
                <a:solidFill>
                  <a:srgbClr val="C00000"/>
                </a:solidFill>
                <a:sym typeface="Wingdings"/>
              </a:rPr>
              <a:t></a:t>
            </a:r>
            <a:r>
              <a:rPr lang="de-DE" sz="3600" dirty="0">
                <a:sym typeface="Wingdings"/>
              </a:rPr>
              <a:t> </a:t>
            </a:r>
            <a:r>
              <a:rPr lang="de-DE" sz="3600" b="1" dirty="0">
                <a:sym typeface="Wingdings"/>
              </a:rPr>
              <a:t>Spiele, wie z.B. Mensch ärgere dich nicht, </a:t>
            </a:r>
            <a:r>
              <a:rPr lang="de-DE" sz="3600" b="1" dirty="0" err="1">
                <a:sym typeface="Wingdings"/>
              </a:rPr>
              <a:t>Halli</a:t>
            </a:r>
            <a:r>
              <a:rPr lang="de-DE" sz="3600" b="1" dirty="0">
                <a:sym typeface="Wingdings"/>
              </a:rPr>
              <a:t> </a:t>
            </a:r>
            <a:r>
              <a:rPr lang="de-DE" sz="3600" b="1" dirty="0" err="1">
                <a:sym typeface="Wingdings"/>
              </a:rPr>
              <a:t>Galli</a:t>
            </a:r>
            <a:r>
              <a:rPr lang="de-DE" sz="3600" dirty="0">
                <a:sym typeface="Wingdings"/>
              </a:rPr>
              <a:t>,…</a:t>
            </a:r>
          </a:p>
          <a:p>
            <a:pPr>
              <a:buFont typeface="Wingdings" pitchFamily="2" charset="2"/>
              <a:buChar char="Ø"/>
            </a:pPr>
            <a:r>
              <a:rPr lang="de-DE" sz="3600" dirty="0">
                <a:sym typeface="Wingdings"/>
              </a:rPr>
              <a:t>Alles wird gezählt: Türen, Fenster, Autos,…</a:t>
            </a:r>
          </a:p>
          <a:p>
            <a:pPr>
              <a:buFont typeface="Wingdings" pitchFamily="2" charset="2"/>
              <a:buChar char="Ø"/>
            </a:pPr>
            <a:r>
              <a:rPr lang="de-DE" sz="3600" dirty="0">
                <a:sym typeface="Wingdings"/>
              </a:rPr>
              <a:t>Beim Einkaufen darf Ihr Kind die Waren in den Korb legen.</a:t>
            </a:r>
          </a:p>
          <a:p>
            <a:pPr marL="0" indent="0">
              <a:buNone/>
            </a:pPr>
            <a:r>
              <a:rPr lang="de-DE" sz="3600" dirty="0">
                <a:sym typeface="Wingdings"/>
              </a:rPr>
              <a:t>     („Wir brauchen 5 Kiwis.“/ „Hole bitte 3 </a:t>
            </a:r>
            <a:r>
              <a:rPr lang="de-DE" sz="3600" dirty="0" err="1">
                <a:sym typeface="Wingdings"/>
              </a:rPr>
              <a:t>Jogurtbecher</a:t>
            </a:r>
            <a:r>
              <a:rPr lang="de-DE" sz="3600" dirty="0">
                <a:sym typeface="Wingdings"/>
              </a:rPr>
              <a:t>.“)</a:t>
            </a:r>
          </a:p>
          <a:p>
            <a:pPr>
              <a:buFont typeface="Wingdings" pitchFamily="2" charset="2"/>
              <a:buChar char="Ø"/>
            </a:pPr>
            <a:r>
              <a:rPr lang="de-DE" sz="3600" dirty="0">
                <a:sym typeface="Wingdings"/>
              </a:rPr>
              <a:t>Geben Sie Ihrem Kind kleine Aufträge:</a:t>
            </a:r>
          </a:p>
          <a:p>
            <a:pPr marL="0" indent="0">
              <a:buNone/>
            </a:pPr>
            <a:r>
              <a:rPr lang="de-DE" sz="3600" dirty="0">
                <a:sym typeface="Wingdings"/>
              </a:rPr>
              <a:t>     „Hole mir bitte 6 Zwiebeln aus dem Keller.“</a:t>
            </a:r>
          </a:p>
          <a:p>
            <a:pPr marL="0" indent="0">
              <a:buNone/>
            </a:pPr>
            <a:r>
              <a:rPr lang="de-DE" sz="3600" dirty="0">
                <a:solidFill>
                  <a:srgbClr val="C00000"/>
                </a:solidFill>
                <a:sym typeface="Wingdings"/>
              </a:rPr>
              <a:t></a:t>
            </a:r>
            <a:r>
              <a:rPr lang="de-DE" sz="3600" dirty="0">
                <a:sym typeface="Wingdings"/>
              </a:rPr>
              <a:t> Überall in der Umwelt finden Sie Zahlen: </a:t>
            </a:r>
          </a:p>
          <a:p>
            <a:pPr marL="0" indent="0">
              <a:buNone/>
            </a:pPr>
            <a:r>
              <a:rPr lang="de-DE" sz="3600" dirty="0">
                <a:sym typeface="Wingdings"/>
              </a:rPr>
              <a:t>     Hausnummern, Preise, Autoschilder,…</a:t>
            </a:r>
          </a:p>
          <a:p>
            <a:pPr marL="0" indent="0">
              <a:buNone/>
            </a:pPr>
            <a:r>
              <a:rPr lang="de-DE" sz="3600" dirty="0">
                <a:solidFill>
                  <a:srgbClr val="C00000"/>
                </a:solidFill>
                <a:sym typeface="Wingdings"/>
              </a:rPr>
              <a:t></a:t>
            </a:r>
            <a:r>
              <a:rPr lang="de-DE" sz="3600" dirty="0">
                <a:sym typeface="Wingdings"/>
              </a:rPr>
              <a:t> </a:t>
            </a:r>
            <a:r>
              <a:rPr lang="de-DE" sz="3600" dirty="0">
                <a:solidFill>
                  <a:schemeClr val="tx1"/>
                </a:solidFill>
                <a:sym typeface="Wingdings"/>
              </a:rPr>
              <a:t>Vom Bonbon bis zu den Bausteinen lässt sich alles in Mengen aufteilen,</a:t>
            </a:r>
          </a:p>
          <a:p>
            <a:pPr marL="0" indent="0">
              <a:buNone/>
            </a:pPr>
            <a:r>
              <a:rPr lang="de-DE" sz="3600" dirty="0">
                <a:sym typeface="Wingdings"/>
              </a:rPr>
              <a:t>      simultanes Erfassen von ungeordneten Mengen bis zu 4</a:t>
            </a:r>
          </a:p>
          <a:p>
            <a:pPr marL="0" indent="0">
              <a:buNone/>
            </a:pPr>
            <a:r>
              <a:rPr lang="de-DE" sz="3600" dirty="0">
                <a:solidFill>
                  <a:srgbClr val="C00000"/>
                </a:solidFill>
                <a:sym typeface="Wingdings"/>
              </a:rPr>
              <a:t></a:t>
            </a:r>
            <a:r>
              <a:rPr lang="de-DE" sz="3600" dirty="0">
                <a:sym typeface="Wingdings"/>
              </a:rPr>
              <a:t> Geometrische Formen und Körper in der Umwelt entdecken und  </a:t>
            </a:r>
          </a:p>
          <a:p>
            <a:pPr marL="0" indent="0">
              <a:buNone/>
            </a:pPr>
            <a:r>
              <a:rPr lang="de-DE" sz="3600" dirty="0">
                <a:sym typeface="Wingdings"/>
              </a:rPr>
              <a:t>     beschreiben</a:t>
            </a: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mathematischen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290403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7" y="2276872"/>
            <a:ext cx="8208913" cy="3960440"/>
          </a:xfrm>
        </p:spPr>
        <p:txBody>
          <a:bodyPr>
            <a:normAutofit/>
          </a:bodyPr>
          <a:lstStyle/>
          <a:p>
            <a:pPr marL="0" indent="0">
              <a:buNone/>
            </a:pPr>
            <a:r>
              <a:rPr lang="de-DE" sz="2000" dirty="0">
                <a:solidFill>
                  <a:schemeClr val="tx1"/>
                </a:solidFill>
                <a:sym typeface="Wingdings"/>
              </a:rPr>
              <a:t>Was sollte Ihr Kind mitbringen?</a:t>
            </a:r>
          </a:p>
          <a:p>
            <a:pPr marL="0" indent="0">
              <a:buNone/>
            </a:pPr>
            <a:endParaRPr lang="de-DE" sz="1600" dirty="0">
              <a:solidFill>
                <a:schemeClr val="tx1"/>
              </a:solidFill>
              <a:sym typeface="Wingdings"/>
            </a:endParaRP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Gesprächsbereitschaft</a:t>
            </a:r>
          </a:p>
          <a:p>
            <a:pPr marL="0" indent="0">
              <a:buNone/>
            </a:pPr>
            <a:r>
              <a:rPr lang="de-DE" sz="2000" b="1" dirty="0">
                <a:solidFill>
                  <a:srgbClr val="C00000"/>
                </a:solidFill>
                <a:sym typeface="Wingdings"/>
              </a:rPr>
              <a:t></a:t>
            </a:r>
            <a:r>
              <a:rPr lang="de-DE" sz="2000" b="1" dirty="0">
                <a:sym typeface="Wingdings"/>
              </a:rPr>
              <a:t> Sprechen in ganzen Sätzen</a:t>
            </a:r>
          </a:p>
          <a:p>
            <a:pPr marL="0" indent="0">
              <a:buNone/>
            </a:pPr>
            <a:r>
              <a:rPr lang="de-DE" sz="2000" b="1" dirty="0">
                <a:solidFill>
                  <a:srgbClr val="C00000"/>
                </a:solidFill>
                <a:sym typeface="Wingdings"/>
              </a:rPr>
              <a:t></a:t>
            </a:r>
            <a:r>
              <a:rPr lang="de-DE" sz="2000" b="1" dirty="0">
                <a:sym typeface="Wingdings"/>
              </a:rPr>
              <a:t> altersgemäße</a:t>
            </a:r>
            <a:r>
              <a:rPr lang="de-DE" sz="2000" b="1" dirty="0">
                <a:solidFill>
                  <a:schemeClr val="tx1"/>
                </a:solidFill>
                <a:sym typeface="Wingdings"/>
              </a:rPr>
              <a:t>n</a:t>
            </a:r>
            <a:r>
              <a:rPr lang="de-DE" sz="2000" b="1" dirty="0">
                <a:solidFill>
                  <a:srgbClr val="FF0000"/>
                </a:solidFill>
                <a:sym typeface="Wingdings"/>
              </a:rPr>
              <a:t> </a:t>
            </a:r>
            <a:r>
              <a:rPr lang="de-DE" sz="2000" b="1" dirty="0">
                <a:sym typeface="Wingdings"/>
              </a:rPr>
              <a:t>Wortschatz</a:t>
            </a:r>
          </a:p>
          <a:p>
            <a:pPr marL="0" indent="0">
              <a:buNone/>
            </a:pPr>
            <a:r>
              <a:rPr lang="de-DE" sz="2000" b="1" dirty="0">
                <a:solidFill>
                  <a:srgbClr val="C00000"/>
                </a:solidFill>
                <a:sym typeface="Wingdings"/>
              </a:rPr>
              <a:t></a:t>
            </a:r>
            <a:r>
              <a:rPr lang="de-DE" sz="2000" b="1" dirty="0">
                <a:sym typeface="Wingdings"/>
              </a:rPr>
              <a:t> </a:t>
            </a:r>
            <a:r>
              <a:rPr lang="de-DE" sz="2000" b="1" dirty="0">
                <a:solidFill>
                  <a:schemeClr val="tx1"/>
                </a:solidFill>
                <a:sym typeface="Wingdings"/>
              </a:rPr>
              <a:t>Sprachverständnis</a:t>
            </a: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sprachlichen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182134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1484784"/>
            <a:ext cx="8208913" cy="4908925"/>
          </a:xfrm>
        </p:spPr>
        <p:txBody>
          <a:bodyPr>
            <a:normAutofit fontScale="55000" lnSpcReduction="20000"/>
          </a:bodyPr>
          <a:lstStyle/>
          <a:p>
            <a:pPr marL="0" indent="0">
              <a:buNone/>
            </a:pPr>
            <a:r>
              <a:rPr lang="de-DE" sz="3600" dirty="0">
                <a:solidFill>
                  <a:schemeClr val="bg1"/>
                </a:solidFill>
                <a:sym typeface="Wingdings"/>
              </a:rPr>
              <a:t>Was können Sie mit Ihrem Kind tun?</a:t>
            </a:r>
          </a:p>
          <a:p>
            <a:pPr marL="0" indent="0">
              <a:buNone/>
            </a:pPr>
            <a:endParaRPr lang="de-DE" sz="2900" dirty="0">
              <a:sym typeface="Wingdings"/>
            </a:endParaRPr>
          </a:p>
          <a:p>
            <a:pPr marL="0" indent="0">
              <a:buNone/>
            </a:pPr>
            <a:r>
              <a:rPr lang="de-DE" sz="3600" dirty="0">
                <a:solidFill>
                  <a:srgbClr val="C00000"/>
                </a:solidFill>
                <a:sym typeface="Wingdings"/>
              </a:rPr>
              <a:t></a:t>
            </a:r>
            <a:r>
              <a:rPr lang="de-DE" sz="3600" dirty="0">
                <a:sym typeface="Wingdings"/>
              </a:rPr>
              <a:t> </a:t>
            </a:r>
            <a:r>
              <a:rPr lang="de-DE" sz="3600" b="1" dirty="0">
                <a:sym typeface="Wingdings"/>
              </a:rPr>
              <a:t>vorlesen und darüber sprechen</a:t>
            </a:r>
          </a:p>
          <a:p>
            <a:pPr marL="0" indent="0">
              <a:buNone/>
            </a:pPr>
            <a:r>
              <a:rPr lang="de-DE" sz="3600" b="1" dirty="0">
                <a:solidFill>
                  <a:srgbClr val="C00000"/>
                </a:solidFill>
                <a:sym typeface="Wingdings"/>
              </a:rPr>
              <a:t></a:t>
            </a:r>
            <a:r>
              <a:rPr lang="de-DE" sz="3600" b="1" dirty="0">
                <a:sym typeface="Wingdings"/>
              </a:rPr>
              <a:t> Unterhalten Sie sich viel und ausführlich mit Ihrem Kind.</a:t>
            </a:r>
          </a:p>
          <a:p>
            <a:pPr marL="0" indent="0">
              <a:buNone/>
            </a:pPr>
            <a:r>
              <a:rPr lang="de-DE" sz="3600" dirty="0">
                <a:solidFill>
                  <a:srgbClr val="C00000"/>
                </a:solidFill>
                <a:sym typeface="Wingdings"/>
              </a:rPr>
              <a:t></a:t>
            </a:r>
            <a:r>
              <a:rPr lang="de-DE" sz="3600" dirty="0">
                <a:sym typeface="Wingdings"/>
              </a:rPr>
              <a:t> Lassen Sie Ihr Kind erzählen und aussprechen, auch wenn dies </a:t>
            </a:r>
          </a:p>
          <a:p>
            <a:pPr marL="0" indent="0">
              <a:buNone/>
            </a:pPr>
            <a:r>
              <a:rPr lang="de-DE" sz="3600" dirty="0">
                <a:sym typeface="Wingdings"/>
              </a:rPr>
              <a:t>     manchmal viel Zeit in Anspruch nimmt.</a:t>
            </a:r>
          </a:p>
          <a:p>
            <a:pPr marL="0" indent="0">
              <a:buNone/>
            </a:pPr>
            <a:r>
              <a:rPr lang="de-DE" sz="3600" dirty="0">
                <a:solidFill>
                  <a:srgbClr val="C00000"/>
                </a:solidFill>
                <a:sym typeface="Wingdings"/>
              </a:rPr>
              <a:t></a:t>
            </a:r>
            <a:r>
              <a:rPr lang="de-DE" sz="3600" dirty="0">
                <a:sym typeface="Wingdings"/>
              </a:rPr>
              <a:t> Macht Ihr Kind beim Sprechen einen Fehler, verbessern Sie es </a:t>
            </a:r>
          </a:p>
          <a:p>
            <a:pPr marL="0" indent="0">
              <a:buNone/>
            </a:pPr>
            <a:r>
              <a:rPr lang="de-DE" sz="3600" dirty="0">
                <a:sym typeface="Wingdings"/>
              </a:rPr>
              <a:t>     direkt. Wiederholen Sie das Gesagte Ihres Kindes mit richtigem </a:t>
            </a:r>
          </a:p>
          <a:p>
            <a:pPr marL="0" indent="0">
              <a:buNone/>
            </a:pPr>
            <a:r>
              <a:rPr lang="de-DE" sz="3600" dirty="0">
                <a:sym typeface="Wingdings"/>
              </a:rPr>
              <a:t>     Satzbau und richtiger Aussprache.</a:t>
            </a:r>
          </a:p>
          <a:p>
            <a:pPr marL="0" indent="0">
              <a:buNone/>
            </a:pPr>
            <a:r>
              <a:rPr lang="de-DE" sz="3600" dirty="0">
                <a:solidFill>
                  <a:srgbClr val="C00000"/>
                </a:solidFill>
                <a:sym typeface="Wingdings"/>
              </a:rPr>
              <a:t></a:t>
            </a:r>
            <a:r>
              <a:rPr lang="de-DE" sz="3600" dirty="0">
                <a:sym typeface="Wingdings"/>
              </a:rPr>
              <a:t> Zungenbrecher, Stille Post, Robotersprache, Fingerspiele, Reime, auch  </a:t>
            </a:r>
          </a:p>
          <a:p>
            <a:pPr marL="0" indent="0">
              <a:buNone/>
            </a:pPr>
            <a:r>
              <a:rPr lang="de-DE" sz="3600" dirty="0">
                <a:sym typeface="Wingdings"/>
              </a:rPr>
              <a:t>    selber ausdenken, Geräusche raten, Hörspiele, „Hänschen, piep</a:t>
            </a:r>
          </a:p>
          <a:p>
            <a:pPr marL="0" indent="0">
              <a:buNone/>
            </a:pPr>
            <a:r>
              <a:rPr lang="de-DE" sz="3600" dirty="0">
                <a:sym typeface="Wingdings"/>
              </a:rPr>
              <a:t>     einmal“,…</a:t>
            </a:r>
          </a:p>
          <a:p>
            <a:pPr>
              <a:buFont typeface="Wingdings" panose="05000000000000000000" pitchFamily="2" charset="2"/>
              <a:buChar char="Ø"/>
            </a:pPr>
            <a:r>
              <a:rPr lang="de-DE" sz="3600" dirty="0">
                <a:solidFill>
                  <a:schemeClr val="tx1"/>
                </a:solidFill>
                <a:sym typeface="Wingdings"/>
              </a:rPr>
              <a:t>Lieder singen und klatschen mit Bewegung</a:t>
            </a:r>
          </a:p>
          <a:p>
            <a:pPr marL="0" indent="0">
              <a:buNone/>
            </a:pPr>
            <a:r>
              <a:rPr lang="de-DE" sz="3600" dirty="0">
                <a:solidFill>
                  <a:schemeClr val="tx1"/>
                </a:solidFill>
                <a:sym typeface="Wingdings"/>
              </a:rPr>
              <a:t>     (z.B. „Backe </a:t>
            </a:r>
            <a:r>
              <a:rPr lang="de-DE" sz="3600" dirty="0" err="1">
                <a:solidFill>
                  <a:schemeClr val="tx1"/>
                </a:solidFill>
                <a:sym typeface="Wingdings"/>
              </a:rPr>
              <a:t>backe</a:t>
            </a:r>
            <a:r>
              <a:rPr lang="de-DE" sz="3600" dirty="0">
                <a:solidFill>
                  <a:schemeClr val="tx1"/>
                </a:solidFill>
                <a:sym typeface="Wingdings"/>
              </a:rPr>
              <a:t> Kuchen“, „Fuchs, du hast die Gans gestohlen“,</a:t>
            </a:r>
          </a:p>
          <a:p>
            <a:pPr marL="0" indent="0">
              <a:buNone/>
            </a:pPr>
            <a:r>
              <a:rPr lang="de-DE" sz="3600" dirty="0">
                <a:solidFill>
                  <a:schemeClr val="tx1"/>
                </a:solidFill>
                <a:sym typeface="Wingdings"/>
              </a:rPr>
              <a:t>     „Was müssen das für Bäume sein“, CDs)</a:t>
            </a:r>
            <a:endParaRPr lang="de-DE" sz="3600" dirty="0">
              <a:solidFill>
                <a:srgbClr val="00B050"/>
              </a:solidFill>
              <a:sym typeface="Wingdings"/>
            </a:endParaRPr>
          </a:p>
          <a:p>
            <a:pPr marL="0" indent="0">
              <a:buNone/>
            </a:pPr>
            <a:r>
              <a:rPr lang="de-DE" sz="3600" dirty="0">
                <a:solidFill>
                  <a:srgbClr val="C00000"/>
                </a:solidFill>
                <a:sym typeface="Wingdings"/>
              </a:rPr>
              <a:t></a:t>
            </a:r>
            <a:r>
              <a:rPr lang="de-DE" sz="3600" dirty="0">
                <a:sym typeface="Wingdings"/>
              </a:rPr>
              <a:t> Sing- und Musikgruppe für Kindergartenkinder in der Musikschule</a:t>
            </a: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sprachlichen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3658392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7" y="2276872"/>
            <a:ext cx="8208913" cy="3960440"/>
          </a:xfrm>
        </p:spPr>
        <p:txBody>
          <a:bodyPr>
            <a:normAutofit/>
          </a:bodyPr>
          <a:lstStyle/>
          <a:p>
            <a:pPr marL="0" indent="0">
              <a:buNone/>
            </a:pPr>
            <a:r>
              <a:rPr lang="de-DE" sz="2000" dirty="0">
                <a:solidFill>
                  <a:schemeClr val="tx1"/>
                </a:solidFill>
                <a:sym typeface="Wingdings"/>
              </a:rPr>
              <a:t>Was sollte Ihr Kind mitbringen?</a:t>
            </a:r>
          </a:p>
          <a:p>
            <a:pPr marL="0" indent="0">
              <a:buNone/>
            </a:pPr>
            <a:endParaRPr lang="de-DE" sz="1600" dirty="0">
              <a:sym typeface="Wingdings"/>
            </a:endParaRP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sich mind. 20 Minuten auf eine Sache einlassen können</a:t>
            </a:r>
          </a:p>
          <a:p>
            <a:pPr marL="0" indent="0">
              <a:buNone/>
            </a:pPr>
            <a:r>
              <a:rPr lang="de-DE" sz="2000" b="1" dirty="0">
                <a:solidFill>
                  <a:srgbClr val="C00000"/>
                </a:solidFill>
                <a:sym typeface="Wingdings"/>
              </a:rPr>
              <a:t></a:t>
            </a:r>
            <a:r>
              <a:rPr lang="de-DE" sz="2000" b="1" dirty="0">
                <a:sym typeface="Wingdings"/>
              </a:rPr>
              <a:t>  am Platz bleiben und „richtig“ sitzen können</a:t>
            </a:r>
          </a:p>
          <a:p>
            <a:pPr marL="0" indent="0">
              <a:buNone/>
            </a:pPr>
            <a:r>
              <a:rPr lang="de-DE" sz="2000" b="1" dirty="0">
                <a:solidFill>
                  <a:srgbClr val="C00000"/>
                </a:solidFill>
                <a:sym typeface="Wingdings"/>
              </a:rPr>
              <a:t></a:t>
            </a:r>
            <a:r>
              <a:rPr lang="de-DE" sz="2000" b="1" dirty="0">
                <a:sym typeface="Wingdings"/>
              </a:rPr>
              <a:t>  zuhören können und ausreden lassen</a:t>
            </a:r>
          </a:p>
          <a:p>
            <a:pPr marL="0" indent="0">
              <a:buNone/>
            </a:pPr>
            <a:r>
              <a:rPr lang="de-DE" sz="2000" b="1" dirty="0">
                <a:solidFill>
                  <a:srgbClr val="C00000"/>
                </a:solidFill>
                <a:sym typeface="Wingdings"/>
              </a:rPr>
              <a:t></a:t>
            </a:r>
            <a:r>
              <a:rPr lang="de-DE" sz="2000" b="1" dirty="0">
                <a:sym typeface="Wingdings"/>
              </a:rPr>
              <a:t>  eine Arbeit zu Ende bringen</a:t>
            </a: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Arbeitsverhalten und bei der Konzentration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163699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2492896"/>
            <a:ext cx="8208913" cy="3600400"/>
          </a:xfrm>
        </p:spPr>
        <p:txBody>
          <a:bodyPr>
            <a:normAutofit fontScale="55000" lnSpcReduction="20000"/>
          </a:bodyPr>
          <a:lstStyle/>
          <a:p>
            <a:pPr marL="0" indent="0">
              <a:buNone/>
            </a:pPr>
            <a:r>
              <a:rPr lang="de-DE" sz="3600" dirty="0">
                <a:sym typeface="Wingdings"/>
              </a:rPr>
              <a:t>Was können Sie mit Ihrem Kind tun?</a:t>
            </a:r>
          </a:p>
          <a:p>
            <a:pPr marL="0" indent="0">
              <a:buNone/>
            </a:pPr>
            <a:endParaRPr lang="de-DE" sz="2900" dirty="0">
              <a:sym typeface="Wingdings"/>
            </a:endParaRPr>
          </a:p>
          <a:p>
            <a:pPr marL="0" indent="0">
              <a:buNone/>
            </a:pPr>
            <a:r>
              <a:rPr lang="de-DE" sz="3600" dirty="0">
                <a:solidFill>
                  <a:srgbClr val="C00000"/>
                </a:solidFill>
                <a:sym typeface="Wingdings"/>
              </a:rPr>
              <a:t></a:t>
            </a:r>
            <a:r>
              <a:rPr lang="de-DE" sz="3600" dirty="0">
                <a:sym typeface="Wingdings"/>
              </a:rPr>
              <a:t> Geben Sie Ihrem Kind einen festen Tagesablauf, an dem es sich </a:t>
            </a:r>
          </a:p>
          <a:p>
            <a:pPr marL="0" indent="0">
              <a:buNone/>
            </a:pPr>
            <a:r>
              <a:rPr lang="de-DE" sz="3600" dirty="0">
                <a:sym typeface="Wingdings"/>
              </a:rPr>
              <a:t>    orientieren kann.</a:t>
            </a:r>
          </a:p>
          <a:p>
            <a:pPr marL="0" indent="0">
              <a:buNone/>
            </a:pPr>
            <a:r>
              <a:rPr lang="de-DE" sz="3600" dirty="0">
                <a:solidFill>
                  <a:srgbClr val="C00000"/>
                </a:solidFill>
                <a:sym typeface="Wingdings"/>
              </a:rPr>
              <a:t></a:t>
            </a:r>
            <a:r>
              <a:rPr lang="de-DE" sz="3600" dirty="0">
                <a:sym typeface="Wingdings"/>
              </a:rPr>
              <a:t> </a:t>
            </a:r>
            <a:r>
              <a:rPr lang="de-DE" sz="3600" b="1" dirty="0">
                <a:sym typeface="Wingdings"/>
              </a:rPr>
              <a:t>Medienkonsum  auf ein Minimum reduzieren (max. 30 Minuten täglich)</a:t>
            </a:r>
          </a:p>
          <a:p>
            <a:pPr marL="0" indent="0">
              <a:buNone/>
            </a:pPr>
            <a:r>
              <a:rPr lang="de-DE" sz="3600" b="1" dirty="0">
                <a:solidFill>
                  <a:srgbClr val="C00000"/>
                </a:solidFill>
                <a:sym typeface="Wingdings"/>
              </a:rPr>
              <a:t></a:t>
            </a:r>
            <a:r>
              <a:rPr lang="de-DE" sz="3600" b="1" dirty="0">
                <a:sym typeface="Wingdings"/>
              </a:rPr>
              <a:t> Die letzte Stunde vor dem Schlafengehen nicht mehr fernsehen,…</a:t>
            </a:r>
          </a:p>
          <a:p>
            <a:pPr>
              <a:buFont typeface="Wingdings"/>
              <a:buChar char="Ø"/>
            </a:pPr>
            <a:r>
              <a:rPr lang="de-DE" sz="3600" b="1" dirty="0">
                <a:sym typeface="Wingdings"/>
              </a:rPr>
              <a:t>Spiele aller Art statt Medienkonsum</a:t>
            </a:r>
          </a:p>
          <a:p>
            <a:pPr marL="0" indent="0">
              <a:buNone/>
            </a:pPr>
            <a:r>
              <a:rPr lang="de-DE" sz="3600" dirty="0">
                <a:sym typeface="Wingdings"/>
              </a:rPr>
              <a:t>     (Memory, Puzzle, „Ich packe meinen Koffer“,</a:t>
            </a:r>
            <a:r>
              <a:rPr lang="de-DE" sz="3600" dirty="0">
                <a:solidFill>
                  <a:srgbClr val="00B050"/>
                </a:solidFill>
                <a:sym typeface="Wingdings"/>
              </a:rPr>
              <a:t> </a:t>
            </a:r>
            <a:r>
              <a:rPr lang="de-DE" sz="3600" dirty="0">
                <a:solidFill>
                  <a:schemeClr val="tx1"/>
                </a:solidFill>
                <a:sym typeface="Wingdings"/>
              </a:rPr>
              <a:t>Muster malen, …)</a:t>
            </a:r>
            <a:endParaRPr lang="de-DE" sz="3600" dirty="0">
              <a:sym typeface="Wingdings"/>
            </a:endParaRPr>
          </a:p>
          <a:p>
            <a:pPr marL="0" indent="0">
              <a:buNone/>
            </a:pPr>
            <a:r>
              <a:rPr lang="de-DE" sz="3600" dirty="0">
                <a:solidFill>
                  <a:srgbClr val="C00000"/>
                </a:solidFill>
                <a:sym typeface="Wingdings"/>
              </a:rPr>
              <a:t></a:t>
            </a:r>
            <a:r>
              <a:rPr lang="de-DE" sz="3600" dirty="0">
                <a:sym typeface="Wingdings"/>
              </a:rPr>
              <a:t> </a:t>
            </a:r>
            <a:r>
              <a:rPr lang="de-DE" sz="3600" dirty="0">
                <a:solidFill>
                  <a:schemeClr val="tx1"/>
                </a:solidFill>
                <a:sym typeface="Wingdings"/>
              </a:rPr>
              <a:t>Spielen Sie die Spiele bis zum Ende.</a:t>
            </a:r>
          </a:p>
          <a:p>
            <a:pPr marL="0" indent="0">
              <a:buNone/>
            </a:pPr>
            <a:r>
              <a:rPr lang="de-DE" sz="3600" dirty="0">
                <a:solidFill>
                  <a:srgbClr val="C00000"/>
                </a:solidFill>
                <a:sym typeface="Wingdings"/>
              </a:rPr>
              <a:t></a:t>
            </a:r>
            <a:r>
              <a:rPr lang="de-DE" sz="3600" dirty="0">
                <a:sym typeface="Wingdings"/>
              </a:rPr>
              <a:t> Ordnung im Kinderzimmer</a:t>
            </a: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Arbeitsverhalten und bei der Konzentration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440854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7" y="2276872"/>
            <a:ext cx="8208913" cy="3960440"/>
          </a:xfrm>
        </p:spPr>
        <p:txBody>
          <a:bodyPr>
            <a:normAutofit/>
          </a:bodyPr>
          <a:lstStyle/>
          <a:p>
            <a:pPr marL="0" indent="0">
              <a:buNone/>
            </a:pPr>
            <a:r>
              <a:rPr lang="de-DE" sz="2000" dirty="0">
                <a:solidFill>
                  <a:schemeClr val="tx1"/>
                </a:solidFill>
                <a:sym typeface="Wingdings"/>
              </a:rPr>
              <a:t>Was sollte Ihr Kind mitbringen?</a:t>
            </a:r>
          </a:p>
          <a:p>
            <a:pPr marL="0" indent="0">
              <a:buNone/>
            </a:pPr>
            <a:endParaRPr lang="de-DE" sz="1600" dirty="0">
              <a:solidFill>
                <a:schemeClr val="tx1"/>
              </a:solidFill>
              <a:sym typeface="Wingdings"/>
            </a:endParaRPr>
          </a:p>
          <a:p>
            <a:pPr marL="0" indent="0">
              <a:buNone/>
            </a:pPr>
            <a:r>
              <a:rPr lang="de-DE" sz="2000" dirty="0">
                <a:solidFill>
                  <a:srgbClr val="C00000"/>
                </a:solidFill>
                <a:sym typeface="Wingdings"/>
              </a:rPr>
              <a:t></a:t>
            </a:r>
            <a:r>
              <a:rPr lang="de-DE" sz="2000" dirty="0">
                <a:sym typeface="Wingdings"/>
              </a:rPr>
              <a:t> Gleichgewicht/Balance halten können</a:t>
            </a:r>
          </a:p>
          <a:p>
            <a:pPr marL="0" indent="0">
              <a:buNone/>
            </a:pPr>
            <a:r>
              <a:rPr lang="de-DE" sz="2000" dirty="0">
                <a:solidFill>
                  <a:srgbClr val="C00000"/>
                </a:solidFill>
                <a:sym typeface="Wingdings"/>
              </a:rPr>
              <a:t></a:t>
            </a:r>
            <a:r>
              <a:rPr lang="de-DE" sz="2000" dirty="0">
                <a:sym typeface="Wingdings"/>
              </a:rPr>
              <a:t> Beherrschung gewisser Bewegungsabläufe </a:t>
            </a:r>
          </a:p>
          <a:p>
            <a:pPr marL="0" indent="0">
              <a:buNone/>
            </a:pPr>
            <a:r>
              <a:rPr lang="de-DE" sz="2000" dirty="0">
                <a:sym typeface="Wingdings"/>
              </a:rPr>
              <a:t>    (Werfen, </a:t>
            </a:r>
            <a:r>
              <a:rPr lang="de-DE" sz="2000">
                <a:sym typeface="Wingdings"/>
              </a:rPr>
              <a:t>Fangen, Hüpfen, Fangen </a:t>
            </a:r>
            <a:r>
              <a:rPr lang="de-DE" sz="2000" dirty="0">
                <a:sym typeface="Wingdings"/>
              </a:rPr>
              <a:t>üben, Bälle schießen, Hampelmann…)</a:t>
            </a:r>
          </a:p>
          <a:p>
            <a:pPr marL="0" indent="0">
              <a:buNone/>
            </a:pPr>
            <a:r>
              <a:rPr lang="de-DE" sz="2000" dirty="0">
                <a:solidFill>
                  <a:srgbClr val="C00000"/>
                </a:solidFill>
                <a:sym typeface="Wingdings"/>
              </a:rPr>
              <a:t></a:t>
            </a:r>
            <a:r>
              <a:rPr lang="de-DE" sz="2000" dirty="0">
                <a:sym typeface="Wingdings"/>
              </a:rPr>
              <a:t> Finger- und Handgeschicklichkeit (Knöpfe schließen, Reisverschluss</a:t>
            </a:r>
          </a:p>
          <a:p>
            <a:pPr marL="0" indent="0">
              <a:buNone/>
            </a:pPr>
            <a:r>
              <a:rPr lang="de-DE" sz="2000" dirty="0">
                <a:sym typeface="Wingdings"/>
              </a:rPr>
              <a:t>    Schleife binden,...)</a:t>
            </a:r>
          </a:p>
          <a:p>
            <a:pPr marL="0" indent="0">
              <a:buNone/>
            </a:pPr>
            <a:r>
              <a:rPr lang="de-DE" sz="2000" dirty="0">
                <a:solidFill>
                  <a:srgbClr val="C00000"/>
                </a:solidFill>
                <a:sym typeface="Wingdings"/>
              </a:rPr>
              <a:t></a:t>
            </a:r>
            <a:r>
              <a:rPr lang="de-DE" sz="2000" dirty="0">
                <a:sym typeface="Wingdings"/>
              </a:rPr>
              <a:t> sicherer Umgang mit Schere, Kleber und Stift, Radiergummi</a:t>
            </a:r>
          </a:p>
          <a:p>
            <a:pPr>
              <a:buFont typeface="Wingdings" panose="05000000000000000000" pitchFamily="2" charset="2"/>
              <a:buChar char="Ø"/>
            </a:pPr>
            <a:r>
              <a:rPr lang="de-DE" sz="2000" dirty="0">
                <a:sym typeface="Wingdings"/>
              </a:rPr>
              <a:t>Handhabung von Federmäppchen, Trinkflasche, Brotzeitbox, </a:t>
            </a:r>
          </a:p>
          <a:p>
            <a:pPr marL="0" indent="0">
              <a:buNone/>
            </a:pPr>
            <a:r>
              <a:rPr lang="de-DE" sz="2000" dirty="0">
                <a:sym typeface="Wingdings"/>
              </a:rPr>
              <a:t>     Turnbeutel, Schulranzen kennen und können</a:t>
            </a:r>
          </a:p>
          <a:p>
            <a:pPr marL="0" indent="0">
              <a:buNone/>
            </a:pPr>
            <a:endParaRPr lang="de-DE" sz="3600" dirty="0">
              <a:sym typeface="Wingdings"/>
            </a:endParaRP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motorischen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837480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4533" y="2060848"/>
            <a:ext cx="8208913" cy="4464496"/>
          </a:xfrm>
        </p:spPr>
        <p:txBody>
          <a:bodyPr>
            <a:normAutofit fontScale="47500" lnSpcReduction="20000"/>
          </a:bodyPr>
          <a:lstStyle/>
          <a:p>
            <a:pPr marL="0" indent="0">
              <a:buNone/>
            </a:pPr>
            <a:r>
              <a:rPr lang="de-DE" sz="3600" dirty="0">
                <a:sym typeface="Wingdings"/>
              </a:rPr>
              <a:t>Was können Sie mit Ihrem Kind tun?</a:t>
            </a:r>
          </a:p>
          <a:p>
            <a:pPr marL="0" indent="0">
              <a:buNone/>
            </a:pPr>
            <a:endParaRPr lang="de-DE" sz="2900" dirty="0">
              <a:sym typeface="Wingdings"/>
            </a:endParaRPr>
          </a:p>
          <a:p>
            <a:pPr>
              <a:buFont typeface="Wingdings" panose="05000000000000000000" pitchFamily="2" charset="2"/>
              <a:buChar char="Ø"/>
            </a:pPr>
            <a:r>
              <a:rPr lang="de-DE" sz="3600" b="1" u="sng" dirty="0">
                <a:sym typeface="Wingdings"/>
              </a:rPr>
              <a:t>Spielplätze</a:t>
            </a:r>
            <a:r>
              <a:rPr lang="de-DE" sz="3600" dirty="0">
                <a:sym typeface="Wingdings"/>
              </a:rPr>
              <a:t>: Schaukeln, Balancieren, Ball spielen, Klettern, im Sandkasten bauen, Wippen, vorwärts und rückwärts laufen bzw. gehen… </a:t>
            </a:r>
          </a:p>
          <a:p>
            <a:pPr>
              <a:buFont typeface="Wingdings" panose="05000000000000000000" pitchFamily="2" charset="2"/>
              <a:buChar char="Ø"/>
            </a:pPr>
            <a:r>
              <a:rPr lang="de-DE" sz="3600" dirty="0">
                <a:sym typeface="Wingdings"/>
              </a:rPr>
              <a:t>Roller, Laufrad, Fahrrad fahren, Tauziehen, Spiele mit Luftballon, Fangspiele, Seilspringen oder -schwingen, Dinge auf Kopf balancieren</a:t>
            </a:r>
          </a:p>
          <a:p>
            <a:pPr marL="0" indent="0">
              <a:buNone/>
            </a:pPr>
            <a:r>
              <a:rPr lang="de-DE" sz="3600" dirty="0">
                <a:solidFill>
                  <a:srgbClr val="C00000"/>
                </a:solidFill>
                <a:sym typeface="Wingdings"/>
              </a:rPr>
              <a:t></a:t>
            </a:r>
            <a:r>
              <a:rPr lang="de-DE" sz="3600" dirty="0">
                <a:sym typeface="Wingdings"/>
              </a:rPr>
              <a:t>  ins Kinderturnen oder Schwimmbad gehen, Klettergarten, Wandern …</a:t>
            </a:r>
          </a:p>
          <a:p>
            <a:pPr>
              <a:buFont typeface="Wingdings" panose="05000000000000000000" pitchFamily="2" charset="2"/>
              <a:buChar char="Ø"/>
            </a:pPr>
            <a:r>
              <a:rPr lang="de-DE" sz="3600" b="1" u="sng" dirty="0">
                <a:sym typeface="Wingdings"/>
              </a:rPr>
              <a:t>basteln</a:t>
            </a:r>
            <a:r>
              <a:rPr lang="de-DE" sz="3600" dirty="0">
                <a:sym typeface="Wingdings"/>
              </a:rPr>
              <a:t>: Schneiden, Falten, Kleben mit Papier, Karton, Moosgummi, Wolle, Perlen fädeln, Bügelperlen…</a:t>
            </a:r>
          </a:p>
          <a:p>
            <a:pPr>
              <a:buFont typeface="Wingdings" panose="05000000000000000000" pitchFamily="2" charset="2"/>
              <a:buChar char="Ø"/>
            </a:pPr>
            <a:r>
              <a:rPr lang="de-DE" sz="3600" b="1" u="sng" dirty="0">
                <a:sym typeface="Wingdings"/>
              </a:rPr>
              <a:t>malen</a:t>
            </a:r>
            <a:r>
              <a:rPr lang="de-DE" sz="3600" dirty="0">
                <a:sym typeface="Wingdings"/>
              </a:rPr>
              <a:t>: freies Malen mit verschiedensten Stiften, Montagsmaler, Schablonenmalen, Mandalas ausmalen (Griffkraft, Druckstärke beobachten)</a:t>
            </a:r>
          </a:p>
          <a:p>
            <a:pPr>
              <a:buFont typeface="Wingdings"/>
              <a:buChar char="Ø"/>
            </a:pPr>
            <a:r>
              <a:rPr lang="de-DE" sz="3600" dirty="0">
                <a:sym typeface="Wingdings"/>
              </a:rPr>
              <a:t>mit Knete arbeiten, Kekse/Kuchen backen, Kugelbahn bauen, Brettspiele, Bauen mit Bauklötzen oder Lego, Steckpuzzles, Kreisel drehen</a:t>
            </a:r>
          </a:p>
          <a:p>
            <a:pPr>
              <a:buFont typeface="Wingdings"/>
              <a:buChar char="Ø"/>
            </a:pPr>
            <a:r>
              <a:rPr lang="de-DE" sz="3600" dirty="0">
                <a:sym typeface="Wingdings"/>
              </a:rPr>
              <a:t>mit </a:t>
            </a:r>
            <a:r>
              <a:rPr lang="de-DE" sz="3600" dirty="0">
                <a:solidFill>
                  <a:schemeClr val="tx1"/>
                </a:solidFill>
                <a:sym typeface="Wingdings"/>
              </a:rPr>
              <a:t>Fingerfarben, Wachsmalern oder Wasserfarben (Gebrauch von Pinseln) malen</a:t>
            </a:r>
          </a:p>
          <a:p>
            <a:pPr>
              <a:buFont typeface="Wingdings"/>
              <a:buChar char="Ø"/>
            </a:pPr>
            <a:r>
              <a:rPr lang="de-DE" sz="3600" dirty="0">
                <a:sym typeface="Wingdings"/>
              </a:rPr>
              <a:t>Formen oder Figuren ausschneiden, auf Linien achten</a:t>
            </a:r>
          </a:p>
          <a:p>
            <a:pPr>
              <a:buFont typeface="Wingdings"/>
              <a:buChar char="Ø"/>
            </a:pPr>
            <a:r>
              <a:rPr lang="de-DE" sz="3600" dirty="0">
                <a:sym typeface="Wingdings"/>
              </a:rPr>
              <a:t>richtige, entspannte Stifthaltung? (Dreipunktgriff), genaues Ausmalen üben</a:t>
            </a:r>
          </a:p>
          <a:p>
            <a:pPr>
              <a:buFont typeface="Wingdings"/>
              <a:buChar char="Ø"/>
            </a:pPr>
            <a:r>
              <a:rPr lang="de-DE" sz="3600" b="1" u="sng" dirty="0">
                <a:sym typeface="Wingdings"/>
              </a:rPr>
              <a:t>im Alltag: </a:t>
            </a:r>
            <a:r>
              <a:rPr lang="de-DE" sz="3600" dirty="0">
                <a:sym typeface="Wingdings"/>
              </a:rPr>
              <a:t>zusammen Geschenke einpacken, Wäsche mit Klammern aufhängen, Essen mit Besteck, Münzen in Spardose werfen, Schraubgläser auf- und zuschrauben</a:t>
            </a:r>
          </a:p>
        </p:txBody>
      </p:sp>
      <p:sp>
        <p:nvSpPr>
          <p:cNvPr id="2" name="Titel 1"/>
          <p:cNvSpPr>
            <a:spLocks noGrp="1"/>
          </p:cNvSpPr>
          <p:nvPr>
            <p:ph type="title"/>
          </p:nvPr>
        </p:nvSpPr>
        <p:spPr>
          <a:xfrm>
            <a:off x="457200" y="338328"/>
            <a:ext cx="5482952" cy="1252728"/>
          </a:xfrm>
        </p:spPr>
        <p:txBody>
          <a:bodyPr>
            <a:normAutofit fontScale="90000"/>
          </a:bodyPr>
          <a:lstStyle/>
          <a:p>
            <a:r>
              <a:rPr lang="de-DE" dirty="0"/>
              <a:t>Im motorischen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1219347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7" y="2276872"/>
            <a:ext cx="8208913" cy="3960440"/>
          </a:xfrm>
        </p:spPr>
        <p:txBody>
          <a:bodyPr>
            <a:normAutofit/>
          </a:bodyPr>
          <a:lstStyle/>
          <a:p>
            <a:pPr marL="0" indent="0">
              <a:buNone/>
            </a:pPr>
            <a:r>
              <a:rPr lang="de-DE" sz="2000" dirty="0">
                <a:solidFill>
                  <a:schemeClr val="tx1"/>
                </a:solidFill>
                <a:sym typeface="Wingdings"/>
              </a:rPr>
              <a:t>Was sollte Ihr Kind mitbringen?</a:t>
            </a:r>
          </a:p>
          <a:p>
            <a:pPr marL="0" indent="0">
              <a:buNone/>
            </a:pPr>
            <a:endParaRPr lang="de-DE" sz="1600" dirty="0">
              <a:solidFill>
                <a:srgbClr val="FF0000"/>
              </a:solidFill>
              <a:sym typeface="Wingdings"/>
            </a:endParaRPr>
          </a:p>
          <a:p>
            <a:pPr marL="0" indent="0">
              <a:buNone/>
            </a:pPr>
            <a:r>
              <a:rPr lang="de-DE" sz="2000" dirty="0">
                <a:solidFill>
                  <a:srgbClr val="C00000"/>
                </a:solidFill>
                <a:sym typeface="Wingdings"/>
              </a:rPr>
              <a:t></a:t>
            </a:r>
            <a:r>
              <a:rPr lang="de-DE" sz="2000" dirty="0">
                <a:sym typeface="Wingdings"/>
              </a:rPr>
              <a:t> </a:t>
            </a:r>
            <a:r>
              <a:rPr lang="de-DE" sz="2000" b="1" dirty="0">
                <a:sym typeface="Wingdings"/>
              </a:rPr>
              <a:t>sich von vertrauten Personen loslösen können</a:t>
            </a:r>
          </a:p>
          <a:p>
            <a:pPr marL="0" indent="0">
              <a:buNone/>
            </a:pPr>
            <a:r>
              <a:rPr lang="de-DE" sz="2000" b="1" dirty="0">
                <a:solidFill>
                  <a:srgbClr val="C00000"/>
                </a:solidFill>
                <a:sym typeface="Wingdings"/>
              </a:rPr>
              <a:t></a:t>
            </a:r>
            <a:r>
              <a:rPr lang="de-DE" sz="2000" b="1" dirty="0">
                <a:sym typeface="Wingdings"/>
              </a:rPr>
              <a:t> andere Meinungen akzeptieren </a:t>
            </a:r>
          </a:p>
          <a:p>
            <a:pPr marL="0" indent="0">
              <a:buNone/>
            </a:pPr>
            <a:r>
              <a:rPr lang="de-DE" sz="2000" b="1" dirty="0">
                <a:solidFill>
                  <a:srgbClr val="C00000"/>
                </a:solidFill>
                <a:sym typeface="Wingdings"/>
              </a:rPr>
              <a:t></a:t>
            </a:r>
            <a:r>
              <a:rPr lang="de-DE" sz="2000" b="1" dirty="0">
                <a:sym typeface="Wingdings"/>
              </a:rPr>
              <a:t> sich an Regeln und Ordnungen halten</a:t>
            </a:r>
          </a:p>
          <a:p>
            <a:pPr marL="0" indent="0">
              <a:buNone/>
            </a:pPr>
            <a:r>
              <a:rPr lang="de-DE" sz="2000" b="1" dirty="0">
                <a:solidFill>
                  <a:srgbClr val="C00000"/>
                </a:solidFill>
                <a:sym typeface="Wingdings"/>
              </a:rPr>
              <a:t></a:t>
            </a:r>
            <a:r>
              <a:rPr lang="de-DE" sz="2000" b="1" dirty="0">
                <a:sym typeface="Wingdings"/>
              </a:rPr>
              <a:t> sich in eine Gruppe einordnen</a:t>
            </a:r>
          </a:p>
          <a:p>
            <a:pPr marL="0" indent="0">
              <a:buNone/>
            </a:pPr>
            <a:r>
              <a:rPr lang="de-DE" sz="2000" b="1" dirty="0">
                <a:solidFill>
                  <a:srgbClr val="C00000"/>
                </a:solidFill>
                <a:sym typeface="Wingdings"/>
              </a:rPr>
              <a:t></a:t>
            </a:r>
            <a:r>
              <a:rPr lang="de-DE" sz="2000" b="1" dirty="0">
                <a:sym typeface="Wingdings"/>
              </a:rPr>
              <a:t> auf andere Kinder zugehen können</a:t>
            </a:r>
          </a:p>
          <a:p>
            <a:pPr marL="0" indent="0">
              <a:buNone/>
            </a:pPr>
            <a:r>
              <a:rPr lang="de-DE" sz="2000" b="1" dirty="0">
                <a:solidFill>
                  <a:srgbClr val="C00000"/>
                </a:solidFill>
                <a:sym typeface="Wingdings"/>
              </a:rPr>
              <a:t></a:t>
            </a:r>
            <a:r>
              <a:rPr lang="de-DE" sz="2000" b="1" dirty="0">
                <a:sym typeface="Wingdings"/>
              </a:rPr>
              <a:t> Streit aushalten, Konflikte verbal lösen, </a:t>
            </a:r>
          </a:p>
          <a:p>
            <a:pPr marL="0" indent="0">
              <a:buNone/>
            </a:pPr>
            <a:r>
              <a:rPr lang="de-DE" sz="2000" b="1" dirty="0">
                <a:sym typeface="Wingdings"/>
              </a:rPr>
              <a:t>     beim Spielen verlieren können</a:t>
            </a:r>
          </a:p>
          <a:p>
            <a:pPr marL="0" indent="0">
              <a:buNone/>
            </a:pPr>
            <a:r>
              <a:rPr lang="de-DE" sz="2000" b="1" dirty="0">
                <a:solidFill>
                  <a:srgbClr val="C00000"/>
                </a:solidFill>
                <a:sym typeface="Wingdings"/>
              </a:rPr>
              <a:t></a:t>
            </a:r>
            <a:r>
              <a:rPr lang="de-DE" sz="2000" b="1" dirty="0">
                <a:sym typeface="Wingdings"/>
              </a:rPr>
              <a:t> warten können, Frustration aushalten</a:t>
            </a:r>
            <a:endParaRPr lang="de-DE" sz="2000" b="1" dirty="0">
              <a:solidFill>
                <a:schemeClr val="tx1"/>
              </a:solidFill>
              <a:sym typeface="Wingdings"/>
            </a:endParaRPr>
          </a:p>
          <a:p>
            <a:pPr marL="0" indent="0">
              <a:buNone/>
            </a:pPr>
            <a:endParaRPr lang="de-DE" sz="3600" dirty="0">
              <a:sym typeface="Wingdings"/>
            </a:endParaRPr>
          </a:p>
        </p:txBody>
      </p:sp>
      <p:sp>
        <p:nvSpPr>
          <p:cNvPr id="2" name="Titel 1"/>
          <p:cNvSpPr>
            <a:spLocks noGrp="1"/>
          </p:cNvSpPr>
          <p:nvPr>
            <p:ph type="title"/>
          </p:nvPr>
        </p:nvSpPr>
        <p:spPr>
          <a:xfrm>
            <a:off x="457200" y="338328"/>
            <a:ext cx="5482952" cy="1252728"/>
          </a:xfrm>
        </p:spPr>
        <p:txBody>
          <a:bodyPr>
            <a:normAutofit/>
          </a:bodyPr>
          <a:lstStyle/>
          <a:p>
            <a:r>
              <a:rPr lang="de-DE" dirty="0"/>
              <a:t>Im sozialen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844154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2276872"/>
            <a:ext cx="8208913" cy="4032448"/>
          </a:xfrm>
          <a:ln>
            <a:noFill/>
          </a:ln>
        </p:spPr>
        <p:txBody>
          <a:bodyPr>
            <a:normAutofit fontScale="62500" lnSpcReduction="20000"/>
          </a:bodyPr>
          <a:lstStyle/>
          <a:p>
            <a:pPr marL="0" indent="0">
              <a:buNone/>
            </a:pPr>
            <a:r>
              <a:rPr lang="de-DE" sz="3600" dirty="0">
                <a:sym typeface="Wingdings"/>
              </a:rPr>
              <a:t>Was können Sie mit Ihrem Kind tun?</a:t>
            </a:r>
          </a:p>
          <a:p>
            <a:pPr marL="0" indent="0">
              <a:buNone/>
            </a:pPr>
            <a:endParaRPr lang="de-DE" sz="2900" dirty="0">
              <a:sym typeface="Wingdings"/>
            </a:endParaRPr>
          </a:p>
          <a:p>
            <a:pPr marL="0" indent="0">
              <a:buNone/>
            </a:pPr>
            <a:r>
              <a:rPr lang="de-DE" sz="3600" dirty="0">
                <a:solidFill>
                  <a:srgbClr val="C00000"/>
                </a:solidFill>
                <a:sym typeface="Wingdings"/>
              </a:rPr>
              <a:t></a:t>
            </a:r>
            <a:r>
              <a:rPr lang="de-DE" sz="3600" dirty="0">
                <a:sym typeface="Wingdings"/>
              </a:rPr>
              <a:t> mit Gleichaltrigen spielen lassen </a:t>
            </a:r>
          </a:p>
          <a:p>
            <a:pPr>
              <a:buFont typeface="Wingdings" panose="05000000000000000000" pitchFamily="2" charset="2"/>
              <a:buChar char="Ø"/>
            </a:pPr>
            <a:r>
              <a:rPr lang="de-DE" sz="3600" dirty="0">
                <a:sym typeface="Wingdings"/>
              </a:rPr>
              <a:t>eigene Meinung vertreten lassen und üben, andere  </a:t>
            </a:r>
          </a:p>
          <a:p>
            <a:pPr marL="0" indent="0">
              <a:buNone/>
            </a:pPr>
            <a:r>
              <a:rPr lang="de-DE" sz="3600" dirty="0">
                <a:sym typeface="Wingdings"/>
              </a:rPr>
              <a:t>     Meinungen zu akzeptieren</a:t>
            </a:r>
          </a:p>
          <a:p>
            <a:pPr>
              <a:spcBef>
                <a:spcPts val="480"/>
              </a:spcBef>
              <a:buFont typeface="Wingdings" panose="05000000000000000000" pitchFamily="2" charset="2"/>
              <a:buChar char="Ø"/>
            </a:pPr>
            <a:r>
              <a:rPr lang="de-DE" sz="3600" dirty="0">
                <a:sym typeface="Wingdings"/>
              </a:rPr>
              <a:t>Streit aushalten, Konflikte verbal lösen, beim Spielen </a:t>
            </a:r>
          </a:p>
          <a:p>
            <a:pPr marL="0" indent="0">
              <a:spcBef>
                <a:spcPts val="480"/>
              </a:spcBef>
              <a:buNone/>
            </a:pPr>
            <a:r>
              <a:rPr lang="de-DE" sz="3600" dirty="0">
                <a:sym typeface="Wingdings"/>
              </a:rPr>
              <a:t>     verlieren können, vorbildliche Streitkultur zu Hause </a:t>
            </a:r>
          </a:p>
          <a:p>
            <a:pPr marL="0" indent="0">
              <a:spcBef>
                <a:spcPts val="480"/>
              </a:spcBef>
              <a:buNone/>
            </a:pPr>
            <a:r>
              <a:rPr lang="de-DE" sz="3600" dirty="0">
                <a:sym typeface="Wingdings"/>
              </a:rPr>
              <a:t>      vorleben</a:t>
            </a:r>
          </a:p>
          <a:p>
            <a:pPr marL="0" indent="0">
              <a:buNone/>
            </a:pPr>
            <a:r>
              <a:rPr lang="de-DE" sz="3600" dirty="0">
                <a:solidFill>
                  <a:srgbClr val="C00000"/>
                </a:solidFill>
                <a:sym typeface="Wingdings"/>
              </a:rPr>
              <a:t></a:t>
            </a:r>
            <a:r>
              <a:rPr lang="de-DE" sz="3600" dirty="0">
                <a:sym typeface="Wingdings"/>
              </a:rPr>
              <a:t> Lassen Sie Ihr Kind durchaus auch einmal warten.</a:t>
            </a:r>
            <a:endParaRPr lang="de-DE" sz="3600" dirty="0">
              <a:solidFill>
                <a:schemeClr val="tx1"/>
              </a:solidFill>
              <a:sym typeface="Wingdings"/>
            </a:endParaRPr>
          </a:p>
          <a:p>
            <a:pPr marL="0" indent="0">
              <a:buNone/>
            </a:pPr>
            <a:r>
              <a:rPr lang="de-DE" sz="3600" dirty="0">
                <a:solidFill>
                  <a:srgbClr val="C00000"/>
                </a:solidFill>
                <a:sym typeface="Wingdings"/>
              </a:rPr>
              <a:t></a:t>
            </a:r>
            <a:r>
              <a:rPr lang="de-DE" sz="3600" dirty="0">
                <a:sym typeface="Wingdings"/>
              </a:rPr>
              <a:t> </a:t>
            </a:r>
            <a:r>
              <a:rPr lang="de-DE" sz="3600" b="1" dirty="0">
                <a:sym typeface="Wingdings"/>
              </a:rPr>
              <a:t>Setzen Sie Ihrem Kind auch Grenzen.</a:t>
            </a:r>
          </a:p>
          <a:p>
            <a:pPr marL="0" indent="0">
              <a:spcBef>
                <a:spcPts val="480"/>
              </a:spcBef>
              <a:buNone/>
            </a:pPr>
            <a:r>
              <a:rPr lang="de-DE" sz="3600" b="1" dirty="0">
                <a:solidFill>
                  <a:srgbClr val="C00000"/>
                </a:solidFill>
                <a:sym typeface="Wingdings"/>
              </a:rPr>
              <a:t></a:t>
            </a:r>
            <a:r>
              <a:rPr lang="de-DE" sz="3600" b="1" dirty="0">
                <a:sym typeface="Wingdings"/>
              </a:rPr>
              <a:t> Lassen Sie Ihr Kind beim Spielen auch verlieren</a:t>
            </a:r>
            <a:r>
              <a:rPr lang="de-DE" sz="3600" dirty="0">
                <a:sym typeface="Wingdings"/>
              </a:rPr>
              <a:t>.</a:t>
            </a:r>
          </a:p>
          <a:p>
            <a:pPr marL="0" indent="0">
              <a:buNone/>
            </a:pPr>
            <a:endParaRPr lang="de-DE" sz="3600" dirty="0">
              <a:sym typeface="Wingdings"/>
            </a:endParaRPr>
          </a:p>
        </p:txBody>
      </p:sp>
      <p:sp>
        <p:nvSpPr>
          <p:cNvPr id="2" name="Titel 1"/>
          <p:cNvSpPr>
            <a:spLocks noGrp="1"/>
          </p:cNvSpPr>
          <p:nvPr>
            <p:ph type="title"/>
          </p:nvPr>
        </p:nvSpPr>
        <p:spPr>
          <a:xfrm>
            <a:off x="457200" y="338328"/>
            <a:ext cx="5482952" cy="1252728"/>
          </a:xfrm>
        </p:spPr>
        <p:txBody>
          <a:bodyPr>
            <a:normAutofit/>
          </a:bodyPr>
          <a:lstStyle/>
          <a:p>
            <a:r>
              <a:rPr lang="de-DE" dirty="0"/>
              <a:t>Im sozialen Bereich</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1619286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Die Schule in </a:t>
            </a:r>
            <a:r>
              <a:rPr lang="de-DE" dirty="0" err="1"/>
              <a:t>Waakirchen</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7" y="2084852"/>
            <a:ext cx="6192687" cy="4128457"/>
          </a:xfrm>
          <a:prstGeom prst="rect">
            <a:avLst/>
          </a:prstGeom>
        </p:spPr>
      </p:pic>
    </p:spTree>
    <p:extLst>
      <p:ext uri="{BB962C8B-B14F-4D97-AF65-F5344CB8AC3E}">
        <p14:creationId xmlns:p14="http://schemas.microsoft.com/office/powerpoint/2010/main" val="330147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38328"/>
            <a:ext cx="5266928" cy="1252728"/>
          </a:xfrm>
        </p:spPr>
        <p:txBody>
          <a:bodyPr>
            <a:normAutofit fontScale="90000"/>
          </a:bodyPr>
          <a:lstStyle/>
          <a:p>
            <a:r>
              <a:rPr lang="de-DE" dirty="0"/>
              <a:t>Das ist uns besonders wichtig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
        <p:nvSpPr>
          <p:cNvPr id="6" name="Inhaltsplatzhalter 1"/>
          <p:cNvSpPr>
            <a:spLocks noGrp="1"/>
          </p:cNvSpPr>
          <p:nvPr>
            <p:ph idx="1"/>
          </p:nvPr>
        </p:nvSpPr>
        <p:spPr>
          <a:xfrm>
            <a:off x="628708" y="2276872"/>
            <a:ext cx="7886584" cy="3960440"/>
          </a:xfrm>
        </p:spPr>
        <p:txBody>
          <a:bodyPr>
            <a:normAutofit fontScale="85000" lnSpcReduction="10000"/>
          </a:bodyPr>
          <a:lstStyle/>
          <a:p>
            <a:pPr>
              <a:lnSpc>
                <a:spcPct val="160000"/>
              </a:lnSpc>
              <a:spcBef>
                <a:spcPts val="0"/>
              </a:spcBef>
              <a:buFont typeface="Wingdings"/>
              <a:buChar char="¬"/>
            </a:pPr>
            <a:r>
              <a:rPr lang="de-DE" sz="2800" dirty="0">
                <a:sym typeface="Wingdings"/>
              </a:rPr>
              <a:t>sich ca. 15-20 Minuten auf eine Aufgabe einlassen können</a:t>
            </a:r>
          </a:p>
          <a:p>
            <a:pPr>
              <a:lnSpc>
                <a:spcPct val="160000"/>
              </a:lnSpc>
              <a:spcBef>
                <a:spcPts val="0"/>
              </a:spcBef>
              <a:buFont typeface="Wingdings"/>
              <a:buChar char="¬"/>
            </a:pPr>
            <a:r>
              <a:rPr lang="de-DE" sz="2800" dirty="0">
                <a:sym typeface="Wingdings"/>
              </a:rPr>
              <a:t>zuhören und sich in der Gruppe angesprochen fühlen</a:t>
            </a:r>
          </a:p>
          <a:p>
            <a:pPr>
              <a:lnSpc>
                <a:spcPct val="160000"/>
              </a:lnSpc>
              <a:spcBef>
                <a:spcPts val="0"/>
              </a:spcBef>
              <a:buFont typeface="Wingdings"/>
              <a:buChar char="¬"/>
            </a:pPr>
            <a:r>
              <a:rPr lang="de-DE" sz="2800" dirty="0">
                <a:sym typeface="Wingdings"/>
              </a:rPr>
              <a:t>entspannte (richtige) Stifthaltung</a:t>
            </a:r>
          </a:p>
          <a:p>
            <a:pPr>
              <a:lnSpc>
                <a:spcPct val="160000"/>
              </a:lnSpc>
              <a:spcBef>
                <a:spcPts val="0"/>
              </a:spcBef>
              <a:buFont typeface="Wingdings"/>
              <a:buChar char="¬"/>
            </a:pPr>
            <a:r>
              <a:rPr lang="de-DE" sz="2800" dirty="0">
                <a:sym typeface="Wingdings"/>
              </a:rPr>
              <a:t>an der Linie schneiden und sauber kleben können</a:t>
            </a:r>
          </a:p>
          <a:p>
            <a:pPr>
              <a:lnSpc>
                <a:spcPct val="160000"/>
              </a:lnSpc>
              <a:spcBef>
                <a:spcPts val="0"/>
              </a:spcBef>
              <a:buFont typeface="Wingdings"/>
              <a:buChar char="¬"/>
            </a:pPr>
            <a:r>
              <a:rPr lang="de-DE" sz="2800" dirty="0">
                <a:sym typeface="Wingdings"/>
              </a:rPr>
              <a:t>Konzentration und Anstrengungsbereitschaft</a:t>
            </a:r>
          </a:p>
          <a:p>
            <a:pPr>
              <a:lnSpc>
                <a:spcPct val="160000"/>
              </a:lnSpc>
              <a:spcBef>
                <a:spcPts val="0"/>
              </a:spcBef>
              <a:buFont typeface="Wingdings"/>
              <a:buChar char="¬"/>
            </a:pPr>
            <a:r>
              <a:rPr lang="de-DE" sz="2800" dirty="0">
                <a:sym typeface="Wingdings"/>
              </a:rPr>
              <a:t>Freude am Lernen</a:t>
            </a:r>
          </a:p>
          <a:p>
            <a:pPr>
              <a:buFont typeface="Wingdings"/>
              <a:buChar char="¬"/>
            </a:pPr>
            <a:endParaRPr lang="de-DE" dirty="0">
              <a:sym typeface="Wingdings"/>
            </a:endParaRPr>
          </a:p>
          <a:p>
            <a:pPr>
              <a:buFont typeface="Wingdings"/>
              <a:buChar char="¬"/>
            </a:pPr>
            <a:endParaRPr lang="de-DE" dirty="0">
              <a:sym typeface="Wingdings"/>
            </a:endParaRPr>
          </a:p>
          <a:p>
            <a:pPr>
              <a:buFont typeface="Wingdings"/>
              <a:buChar char="¬"/>
            </a:pPr>
            <a:endParaRPr lang="de-DE" dirty="0">
              <a:sym typeface="Wingdings"/>
            </a:endParaRPr>
          </a:p>
          <a:p>
            <a:endParaRPr lang="de-DE" dirty="0"/>
          </a:p>
        </p:txBody>
      </p:sp>
    </p:spTree>
    <p:extLst>
      <p:ext uri="{BB962C8B-B14F-4D97-AF65-F5344CB8AC3E}">
        <p14:creationId xmlns:p14="http://schemas.microsoft.com/office/powerpoint/2010/main" val="354426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a:t>Schulranzen</a:t>
            </a:r>
          </a:p>
          <a:p>
            <a:r>
              <a:rPr lang="de-DE" dirty="0"/>
              <a:t>Schulmaterial</a:t>
            </a:r>
          </a:p>
          <a:p>
            <a:r>
              <a:rPr lang="de-DE" dirty="0"/>
              <a:t>Federmäppchen (Inhalt bitte unbedingt beschriften)</a:t>
            </a:r>
          </a:p>
          <a:p>
            <a:r>
              <a:rPr lang="de-DE" dirty="0"/>
              <a:t>Brotzeitdose und Trinkflasche</a:t>
            </a:r>
          </a:p>
          <a:p>
            <a:r>
              <a:rPr lang="de-DE" dirty="0"/>
              <a:t>Turnsäckchen</a:t>
            </a:r>
          </a:p>
          <a:p>
            <a:r>
              <a:rPr lang="de-DE" dirty="0"/>
              <a:t>Stundenplan</a:t>
            </a:r>
          </a:p>
          <a:p>
            <a:r>
              <a:rPr lang="de-DE" dirty="0"/>
              <a:t>Pausen</a:t>
            </a:r>
          </a:p>
          <a:p>
            <a:r>
              <a:rPr lang="de-DE" dirty="0"/>
              <a:t>Rhythmisierung</a:t>
            </a:r>
          </a:p>
          <a:p>
            <a:pPr marL="0" indent="0">
              <a:buNone/>
            </a:pPr>
            <a:endParaRPr lang="de-DE" dirty="0"/>
          </a:p>
        </p:txBody>
      </p:sp>
      <p:sp>
        <p:nvSpPr>
          <p:cNvPr id="3" name="Titel 2"/>
          <p:cNvSpPr>
            <a:spLocks noGrp="1"/>
          </p:cNvSpPr>
          <p:nvPr>
            <p:ph type="title"/>
          </p:nvPr>
        </p:nvSpPr>
        <p:spPr/>
        <p:txBody>
          <a:bodyPr/>
          <a:lstStyle/>
          <a:p>
            <a:r>
              <a:rPr lang="de-DE" dirty="0"/>
              <a:t>Wie sieht der Schulalltag aus?</a:t>
            </a:r>
          </a:p>
        </p:txBody>
      </p:sp>
    </p:spTree>
    <p:extLst>
      <p:ext uri="{BB962C8B-B14F-4D97-AF65-F5344CB8AC3E}">
        <p14:creationId xmlns:p14="http://schemas.microsoft.com/office/powerpoint/2010/main" val="2688334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27584" y="2420888"/>
            <a:ext cx="7488832" cy="3744416"/>
          </a:xfrm>
        </p:spPr>
        <p:txBody>
          <a:bodyPr>
            <a:normAutofit/>
          </a:bodyPr>
          <a:lstStyle/>
          <a:p>
            <a:pPr>
              <a:buFont typeface="Wingdings"/>
              <a:buChar char="¬"/>
            </a:pPr>
            <a:r>
              <a:rPr lang="de-DE" dirty="0">
                <a:sym typeface="Wingdings"/>
              </a:rPr>
              <a:t>Klassenzusammensetzung hängt einen Tag vorher an der Eingangstüre aus</a:t>
            </a:r>
          </a:p>
          <a:p>
            <a:pPr>
              <a:buFont typeface="Wingdings"/>
              <a:buChar char="¬"/>
            </a:pPr>
            <a:r>
              <a:rPr lang="de-DE" dirty="0">
                <a:sym typeface="Wingdings"/>
              </a:rPr>
              <a:t>Begrüßung in der Turnhalle / Verköstigung durch den Förderverein</a:t>
            </a:r>
          </a:p>
          <a:p>
            <a:pPr>
              <a:buFont typeface="Wingdings"/>
              <a:buChar char="¬"/>
            </a:pPr>
            <a:r>
              <a:rPr lang="de-DE" dirty="0">
                <a:sym typeface="Wingdings"/>
              </a:rPr>
              <a:t>Stundenplan bekommen Sie am ersten Schultag</a:t>
            </a:r>
          </a:p>
          <a:p>
            <a:pPr>
              <a:buFont typeface="Wingdings"/>
              <a:buChar char="¬"/>
            </a:pPr>
            <a:r>
              <a:rPr lang="de-DE" dirty="0">
                <a:sym typeface="Wingdings"/>
              </a:rPr>
              <a:t>Stundentafel: 25 Stunden pro Woche</a:t>
            </a:r>
          </a:p>
          <a:p>
            <a:pPr>
              <a:buFont typeface="Wingdings"/>
              <a:buChar char="¬"/>
            </a:pPr>
            <a:r>
              <a:rPr lang="de-DE" dirty="0">
                <a:sym typeface="Wingdings"/>
              </a:rPr>
              <a:t>Tipps für die Schultüte (Stifte, Wachsmalkreiden, Buch, Spiel…)</a:t>
            </a:r>
          </a:p>
          <a:p>
            <a:pPr marL="0" indent="0">
              <a:buNone/>
            </a:pPr>
            <a:endParaRPr lang="de-DE" sz="1600" dirty="0">
              <a:sym typeface="Wingdings"/>
            </a:endParaRPr>
          </a:p>
          <a:p>
            <a:pPr>
              <a:buFont typeface="Wingdings"/>
              <a:buChar char="¬"/>
            </a:pPr>
            <a:endParaRPr lang="de-DE" dirty="0">
              <a:sym typeface="Wingdings"/>
            </a:endParaRPr>
          </a:p>
          <a:p>
            <a:pPr marL="0" indent="0">
              <a:buNone/>
            </a:pPr>
            <a:endParaRPr lang="de-DE" sz="1600" dirty="0">
              <a:sym typeface="Wingdings"/>
            </a:endParaRPr>
          </a:p>
          <a:p>
            <a:pPr marL="0" indent="0">
              <a:buNone/>
            </a:pPr>
            <a:endParaRPr lang="de-DE" dirty="0">
              <a:sym typeface="Wingdings"/>
            </a:endParaRPr>
          </a:p>
          <a:p>
            <a:pPr>
              <a:buFont typeface="Wingdings"/>
              <a:buChar char="¬"/>
            </a:pPr>
            <a:endParaRPr lang="de-DE" dirty="0">
              <a:sym typeface="Wingdings"/>
            </a:endParaRPr>
          </a:p>
          <a:p>
            <a:pPr>
              <a:buFont typeface="Wingdings"/>
              <a:buChar char="¬"/>
            </a:pPr>
            <a:endParaRPr lang="de-DE" dirty="0">
              <a:sym typeface="Wingdings"/>
            </a:endParaRPr>
          </a:p>
          <a:p>
            <a:pPr>
              <a:buFont typeface="Wingdings"/>
              <a:buChar char="¬"/>
            </a:pPr>
            <a:endParaRPr lang="de-DE" dirty="0">
              <a:sym typeface="Wingdings"/>
            </a:endParaRPr>
          </a:p>
          <a:p>
            <a:endParaRPr lang="de-DE" dirty="0"/>
          </a:p>
        </p:txBody>
      </p:sp>
      <p:sp>
        <p:nvSpPr>
          <p:cNvPr id="3" name="Titel 2"/>
          <p:cNvSpPr>
            <a:spLocks noGrp="1"/>
          </p:cNvSpPr>
          <p:nvPr>
            <p:ph type="title"/>
          </p:nvPr>
        </p:nvSpPr>
        <p:spPr>
          <a:xfrm>
            <a:off x="457200" y="338328"/>
            <a:ext cx="5266928" cy="1252728"/>
          </a:xfrm>
        </p:spPr>
        <p:txBody>
          <a:bodyPr>
            <a:normAutofit/>
          </a:bodyPr>
          <a:lstStyle/>
          <a:p>
            <a:r>
              <a:rPr lang="de-DE" dirty="0"/>
              <a:t>Der erste Schultag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972620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067600" cy="507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75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Zur Zeit 10 Klassen mit ca. 250 Kindern und 20 Lehrern</a:t>
            </a:r>
          </a:p>
          <a:p>
            <a:r>
              <a:rPr lang="de-DE" dirty="0"/>
              <a:t>Aktuell 78 Kinder die zur Einschulung gemeldet sind</a:t>
            </a:r>
          </a:p>
          <a:p>
            <a:pPr marL="0" indent="0">
              <a:buNone/>
            </a:pPr>
            <a:r>
              <a:rPr lang="de-DE" dirty="0"/>
              <a:t>    (davon 20 Korridorkinder)</a:t>
            </a:r>
          </a:p>
          <a:p>
            <a:r>
              <a:rPr lang="de-DE" dirty="0"/>
              <a:t>Schulfamilie mit Hausmeister, 4 Damen als Hauspersonal, Schulkindbetreuung, Elternbeirat, Förderverein,…. </a:t>
            </a:r>
          </a:p>
          <a:p>
            <a:pPr marL="0" indent="0">
              <a:buNone/>
            </a:pPr>
            <a:endParaRPr lang="de-DE" dirty="0"/>
          </a:p>
          <a:p>
            <a:pPr marL="0" indent="0">
              <a:buNone/>
            </a:pPr>
            <a:endParaRPr lang="de-DE" dirty="0"/>
          </a:p>
        </p:txBody>
      </p:sp>
      <p:sp>
        <p:nvSpPr>
          <p:cNvPr id="3" name="Titel 2"/>
          <p:cNvSpPr>
            <a:spLocks noGrp="1"/>
          </p:cNvSpPr>
          <p:nvPr>
            <p:ph type="title"/>
          </p:nvPr>
        </p:nvSpPr>
        <p:spPr/>
        <p:txBody>
          <a:bodyPr/>
          <a:lstStyle/>
          <a:p>
            <a:r>
              <a:rPr lang="de-DE" dirty="0"/>
              <a:t>Die Schule in </a:t>
            </a:r>
            <a:r>
              <a:rPr lang="de-DE" dirty="0" err="1"/>
              <a:t>Waakirchen</a:t>
            </a:r>
            <a:endParaRPr lang="de-DE" dirty="0"/>
          </a:p>
        </p:txBody>
      </p:sp>
    </p:spTree>
    <p:extLst>
      <p:ext uri="{BB962C8B-B14F-4D97-AF65-F5344CB8AC3E}">
        <p14:creationId xmlns:p14="http://schemas.microsoft.com/office/powerpoint/2010/main" val="404471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Die Schukischawa stellt sich vor:</a:t>
            </a:r>
          </a:p>
          <a:p>
            <a:r>
              <a:rPr lang="de-DE" dirty="0"/>
              <a:t>siehe Homepage: </a:t>
            </a:r>
            <a:r>
              <a:rPr lang="de-DE" dirty="0">
                <a:hlinkClick r:id="rId2"/>
              </a:rPr>
              <a:t>https://kita-schaftlach.de/</a:t>
            </a:r>
            <a:endParaRPr lang="de-DE" dirty="0"/>
          </a:p>
          <a:p>
            <a:r>
              <a:rPr lang="de-DE" dirty="0"/>
              <a:t>Tag der offenen Tür am 11.03.2026, 15.00-17.00 Uhr</a:t>
            </a:r>
          </a:p>
          <a:p>
            <a:r>
              <a:rPr lang="de-DE" dirty="0"/>
              <a:t>Anmeldung ebenfalls digital über:</a:t>
            </a:r>
          </a:p>
          <a:p>
            <a:pPr marL="0" indent="0">
              <a:buNone/>
            </a:pPr>
            <a:r>
              <a:rPr lang="de-DE" sz="2000" dirty="0"/>
              <a:t>      https://kinderbetreuung-landkreis-miesbach.little-bird.de/</a:t>
            </a:r>
          </a:p>
          <a:p>
            <a:endParaRPr lang="de-DE" dirty="0"/>
          </a:p>
          <a:p>
            <a:endParaRPr lang="de-DE" dirty="0"/>
          </a:p>
          <a:p>
            <a:endParaRPr lang="de-DE" dirty="0"/>
          </a:p>
        </p:txBody>
      </p:sp>
      <p:sp>
        <p:nvSpPr>
          <p:cNvPr id="3" name="Titel 2"/>
          <p:cNvSpPr>
            <a:spLocks noGrp="1"/>
          </p:cNvSpPr>
          <p:nvPr>
            <p:ph type="title"/>
          </p:nvPr>
        </p:nvSpPr>
        <p:spPr/>
        <p:txBody>
          <a:bodyPr/>
          <a:lstStyle/>
          <a:p>
            <a:r>
              <a:rPr lang="de-DE" dirty="0"/>
              <a:t>Schulkindbetreuung</a:t>
            </a:r>
          </a:p>
        </p:txBody>
      </p:sp>
    </p:spTree>
    <p:extLst>
      <p:ext uri="{BB962C8B-B14F-4D97-AF65-F5344CB8AC3E}">
        <p14:creationId xmlns:p14="http://schemas.microsoft.com/office/powerpoint/2010/main" val="397096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9592" y="2276872"/>
            <a:ext cx="7408333" cy="4176464"/>
          </a:xfrm>
        </p:spPr>
        <p:txBody>
          <a:bodyPr>
            <a:normAutofit/>
          </a:bodyPr>
          <a:lstStyle/>
          <a:p>
            <a:r>
              <a:rPr lang="de-DE" dirty="0"/>
              <a:t>Kinder bekommen rote und grüne Karten, dienen nur als Hilfsmittel, kein Berechtigungsschein</a:t>
            </a:r>
          </a:p>
          <a:p>
            <a:r>
              <a:rPr lang="de-DE" dirty="0"/>
              <a:t>diese Karten geben wir am 1. Schultag an Sie aus</a:t>
            </a:r>
          </a:p>
          <a:p>
            <a:r>
              <a:rPr lang="de-DE" dirty="0"/>
              <a:t>Rote Linie: Point, Schaftlach, </a:t>
            </a:r>
            <a:r>
              <a:rPr lang="de-DE" dirty="0" err="1"/>
              <a:t>Schulkindbetreuung</a:t>
            </a:r>
            <a:r>
              <a:rPr lang="de-DE" dirty="0"/>
              <a:t>,</a:t>
            </a:r>
          </a:p>
          <a:p>
            <a:pPr marL="0" indent="0">
              <a:buNone/>
            </a:pPr>
            <a:r>
              <a:rPr lang="de-DE" dirty="0"/>
              <a:t>    Rieder, </a:t>
            </a:r>
            <a:r>
              <a:rPr lang="de-DE" dirty="0" err="1"/>
              <a:t>Freikircherl</a:t>
            </a:r>
            <a:r>
              <a:rPr lang="de-DE" dirty="0"/>
              <a:t>, </a:t>
            </a:r>
            <a:r>
              <a:rPr lang="de-DE" dirty="0" err="1"/>
              <a:t>Staudach</a:t>
            </a:r>
            <a:r>
              <a:rPr lang="de-DE" dirty="0"/>
              <a:t>, Berg, </a:t>
            </a:r>
            <a:r>
              <a:rPr lang="de-DE" dirty="0" err="1"/>
              <a:t>Krottenthal</a:t>
            </a:r>
            <a:r>
              <a:rPr lang="de-DE" dirty="0"/>
              <a:t>,</a:t>
            </a:r>
          </a:p>
          <a:p>
            <a:pPr marL="0" indent="0">
              <a:buNone/>
            </a:pPr>
            <a:r>
              <a:rPr lang="de-DE" dirty="0"/>
              <a:t>    </a:t>
            </a:r>
            <a:r>
              <a:rPr lang="de-DE" dirty="0" err="1"/>
              <a:t>Piesenkam</a:t>
            </a:r>
            <a:r>
              <a:rPr lang="de-DE" dirty="0"/>
              <a:t> </a:t>
            </a:r>
          </a:p>
          <a:p>
            <a:r>
              <a:rPr lang="de-DE" dirty="0"/>
              <a:t>Grüne Linie: </a:t>
            </a:r>
            <a:r>
              <a:rPr lang="de-DE" dirty="0" err="1"/>
              <a:t>Keilsried</a:t>
            </a:r>
            <a:r>
              <a:rPr lang="de-DE" dirty="0"/>
              <a:t>, Marienstein</a:t>
            </a:r>
          </a:p>
          <a:p>
            <a:r>
              <a:rPr lang="de-DE" dirty="0"/>
              <a:t>Schukischawa wird nur nach Unterrichtsschluss angefahren, nicht am Morgen</a:t>
            </a:r>
          </a:p>
          <a:p>
            <a:endParaRPr lang="de-DE" dirty="0"/>
          </a:p>
          <a:p>
            <a:pPr marL="0" indent="0">
              <a:buNone/>
            </a:pPr>
            <a:endParaRPr lang="de-DE" dirty="0"/>
          </a:p>
          <a:p>
            <a:pPr marL="0" indent="0">
              <a:buNone/>
            </a:pPr>
            <a:endParaRPr lang="de-DE" dirty="0"/>
          </a:p>
          <a:p>
            <a:pPr marL="0" indent="0">
              <a:buNone/>
            </a:pPr>
            <a:endParaRPr lang="de-DE" dirty="0"/>
          </a:p>
        </p:txBody>
      </p:sp>
      <p:sp>
        <p:nvSpPr>
          <p:cNvPr id="3" name="Titel 2"/>
          <p:cNvSpPr>
            <a:spLocks noGrp="1"/>
          </p:cNvSpPr>
          <p:nvPr>
            <p:ph type="title"/>
          </p:nvPr>
        </p:nvSpPr>
        <p:spPr>
          <a:xfrm>
            <a:off x="457200" y="338328"/>
            <a:ext cx="5050904" cy="1252728"/>
          </a:xfrm>
        </p:spPr>
        <p:txBody>
          <a:bodyPr/>
          <a:lstStyle/>
          <a:p>
            <a:r>
              <a:rPr lang="de-DE" dirty="0"/>
              <a:t>Buslinien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403496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340768"/>
            <a:ext cx="8229600" cy="4824536"/>
          </a:xfrm>
        </p:spPr>
        <p:txBody>
          <a:bodyPr>
            <a:normAutofit fontScale="77500" lnSpcReduction="20000"/>
          </a:bodyPr>
          <a:lstStyle/>
          <a:p>
            <a:pPr marL="0" indent="0">
              <a:buNone/>
            </a:pPr>
            <a:r>
              <a:rPr lang="de-DE" sz="3600" dirty="0"/>
              <a:t>Schulpflichtig werden alle Kinder,</a:t>
            </a:r>
          </a:p>
          <a:p>
            <a:pPr marL="0" indent="0">
              <a:buNone/>
            </a:pPr>
            <a:r>
              <a:rPr lang="de-DE" dirty="0"/>
              <a:t> </a:t>
            </a:r>
            <a:r>
              <a:rPr lang="de-DE" sz="2800" dirty="0">
                <a:solidFill>
                  <a:srgbClr val="FF0000"/>
                </a:solidFill>
                <a:sym typeface="Wingdings"/>
              </a:rPr>
              <a:t></a:t>
            </a:r>
            <a:r>
              <a:rPr lang="de-DE" sz="2800" dirty="0">
                <a:sym typeface="Wingdings"/>
              </a:rPr>
              <a:t>  die im letzten Jahr zurückgestellt wurden</a:t>
            </a:r>
          </a:p>
          <a:p>
            <a:pPr marL="0" indent="0">
              <a:buNone/>
            </a:pPr>
            <a:r>
              <a:rPr lang="de-DE" sz="2800" dirty="0">
                <a:solidFill>
                  <a:srgbClr val="FF0000"/>
                </a:solidFill>
                <a:sym typeface="Wingdings"/>
              </a:rPr>
              <a:t>   </a:t>
            </a:r>
            <a:r>
              <a:rPr lang="de-DE" sz="2800" dirty="0">
                <a:solidFill>
                  <a:schemeClr val="tx1"/>
                </a:solidFill>
                <a:sym typeface="Wingdings"/>
              </a:rPr>
              <a:t>die den Einschulungskorridor wahrgenommen</a:t>
            </a:r>
          </a:p>
          <a:p>
            <a:pPr marL="0" indent="0">
              <a:buNone/>
            </a:pPr>
            <a:r>
              <a:rPr lang="de-DE" sz="2800" dirty="0">
                <a:solidFill>
                  <a:schemeClr val="tx1"/>
                </a:solidFill>
                <a:sym typeface="Wingdings"/>
              </a:rPr>
              <a:t>       haben (geb. im Zeitraum vom 01.07.2019 bis 30.09.2019)</a:t>
            </a:r>
          </a:p>
          <a:p>
            <a:pPr marL="0" indent="0">
              <a:buNone/>
            </a:pPr>
            <a:r>
              <a:rPr lang="de-DE" sz="2800" dirty="0">
                <a:sym typeface="Wingdings"/>
              </a:rPr>
              <a:t> </a:t>
            </a:r>
            <a:r>
              <a:rPr lang="de-DE" sz="2800" dirty="0">
                <a:solidFill>
                  <a:srgbClr val="FF0000"/>
                </a:solidFill>
                <a:sym typeface="Wingdings"/>
              </a:rPr>
              <a:t></a:t>
            </a:r>
            <a:r>
              <a:rPr lang="de-DE" sz="2800" dirty="0">
                <a:sym typeface="Wingdings"/>
              </a:rPr>
              <a:t>  die im Zeitraum vom</a:t>
            </a:r>
            <a:r>
              <a:rPr lang="de-DE" sz="2800" dirty="0"/>
              <a:t> 01.10.2019 bis 30.06.2020 </a:t>
            </a:r>
          </a:p>
          <a:p>
            <a:pPr marL="0" indent="0">
              <a:buNone/>
            </a:pPr>
            <a:r>
              <a:rPr lang="de-DE" sz="2800" dirty="0"/>
              <a:t>       geboren wurden</a:t>
            </a:r>
          </a:p>
          <a:p>
            <a:pPr marL="0" indent="0">
              <a:buNone/>
            </a:pPr>
            <a:r>
              <a:rPr lang="de-DE" sz="2800" dirty="0">
                <a:solidFill>
                  <a:srgbClr val="FF0000"/>
                </a:solidFill>
                <a:sym typeface="Wingdings"/>
              </a:rPr>
              <a:t>   </a:t>
            </a:r>
            <a:r>
              <a:rPr lang="de-DE" sz="2800" dirty="0">
                <a:solidFill>
                  <a:schemeClr val="tx1"/>
                </a:solidFill>
                <a:sym typeface="Wingdings"/>
              </a:rPr>
              <a:t>Kinder, die in den Einschulungskorridor fallen und auf Wunsch</a:t>
            </a:r>
          </a:p>
          <a:p>
            <a:pPr marL="0" indent="0">
              <a:buNone/>
            </a:pPr>
            <a:r>
              <a:rPr lang="de-DE" sz="2800" dirty="0">
                <a:solidFill>
                  <a:schemeClr val="tx1"/>
                </a:solidFill>
                <a:sym typeface="Wingdings"/>
              </a:rPr>
              <a:t>       schulpflichtig werden (geb. im Zeitraum vom 01.07.2020 bis  </a:t>
            </a:r>
          </a:p>
          <a:p>
            <a:pPr marL="0" indent="0">
              <a:buNone/>
            </a:pPr>
            <a:r>
              <a:rPr lang="de-DE" sz="2800" dirty="0">
                <a:solidFill>
                  <a:schemeClr val="tx1"/>
                </a:solidFill>
                <a:sym typeface="Wingdings"/>
              </a:rPr>
              <a:t>       30.09. 2020)</a:t>
            </a:r>
            <a:endParaRPr lang="de-DE" sz="2800" dirty="0">
              <a:solidFill>
                <a:schemeClr val="tx1"/>
              </a:solidFill>
            </a:endParaRPr>
          </a:p>
          <a:p>
            <a:pPr marL="0" indent="0">
              <a:buNone/>
            </a:pPr>
            <a:r>
              <a:rPr lang="de-DE" sz="2800" dirty="0">
                <a:sym typeface="Wingdings"/>
              </a:rPr>
              <a:t> </a:t>
            </a:r>
            <a:r>
              <a:rPr lang="de-DE" sz="2800" dirty="0">
                <a:solidFill>
                  <a:srgbClr val="FF0000"/>
                </a:solidFill>
                <a:sym typeface="Wingdings"/>
              </a:rPr>
              <a:t></a:t>
            </a:r>
            <a:r>
              <a:rPr lang="de-DE" sz="2800" dirty="0">
                <a:sym typeface="Wingdings"/>
              </a:rPr>
              <a:t>  </a:t>
            </a:r>
            <a:r>
              <a:rPr lang="de-DE" sz="2800" dirty="0"/>
              <a:t>die auf Antrag eingeschult werden sollen</a:t>
            </a:r>
          </a:p>
          <a:p>
            <a:pPr marL="0" indent="0">
              <a:buNone/>
            </a:pPr>
            <a:r>
              <a:rPr lang="de-DE" sz="2800" dirty="0"/>
              <a:t>     (geb. im Zeitraum vom 01.10.2020 bis 31.12.2020)</a:t>
            </a:r>
          </a:p>
          <a:p>
            <a:pPr marL="0" indent="0">
              <a:buNone/>
            </a:pPr>
            <a:r>
              <a:rPr lang="de-DE" sz="2800" dirty="0">
                <a:sym typeface="Wingdings"/>
              </a:rPr>
              <a:t> </a:t>
            </a:r>
            <a:r>
              <a:rPr lang="de-DE" sz="2800" dirty="0">
                <a:solidFill>
                  <a:srgbClr val="FF0000"/>
                </a:solidFill>
                <a:sym typeface="Wingdings"/>
              </a:rPr>
              <a:t></a:t>
            </a:r>
            <a:r>
              <a:rPr lang="de-DE" sz="2800" dirty="0">
                <a:sym typeface="Wingdings"/>
              </a:rPr>
              <a:t>  </a:t>
            </a:r>
            <a:r>
              <a:rPr lang="de-DE" sz="2800" dirty="0"/>
              <a:t>die auf Antrag eingeschult werden sollen</a:t>
            </a:r>
          </a:p>
          <a:p>
            <a:pPr marL="0" indent="0">
              <a:buNone/>
            </a:pPr>
            <a:r>
              <a:rPr lang="de-DE" sz="2800" dirty="0"/>
              <a:t>     (geb. ab dem 01.01.2021); nur mit   </a:t>
            </a:r>
          </a:p>
          <a:p>
            <a:pPr marL="0" indent="0">
              <a:buNone/>
            </a:pPr>
            <a:r>
              <a:rPr lang="de-DE" sz="2800" dirty="0"/>
              <a:t>      schulpsychologischem Gutachten möglich</a:t>
            </a:r>
          </a:p>
          <a:p>
            <a:pPr marL="0" indent="0">
              <a:buNone/>
            </a:pPr>
            <a:endParaRPr lang="de-DE" sz="2800" dirty="0">
              <a:sym typeface="Wingdings"/>
            </a:endParaRPr>
          </a:p>
          <a:p>
            <a:pPr marL="0" indent="0">
              <a:buNone/>
            </a:pPr>
            <a:endParaRPr lang="de-DE" sz="2800" dirty="0"/>
          </a:p>
        </p:txBody>
      </p:sp>
      <p:sp>
        <p:nvSpPr>
          <p:cNvPr id="2" name="Titel 1"/>
          <p:cNvSpPr>
            <a:spLocks noGrp="1"/>
          </p:cNvSpPr>
          <p:nvPr>
            <p:ph type="title"/>
          </p:nvPr>
        </p:nvSpPr>
        <p:spPr>
          <a:xfrm>
            <a:off x="457200" y="338328"/>
            <a:ext cx="6275040" cy="1074448"/>
          </a:xfrm>
        </p:spPr>
        <p:txBody>
          <a:bodyPr/>
          <a:lstStyle/>
          <a:p>
            <a:r>
              <a:rPr lang="de-DE" dirty="0">
                <a:latin typeface="+mn-lt"/>
                <a:cs typeface="Tahoma" pitchFamily="34" charset="0"/>
              </a:rPr>
              <a:t>Gesetzliche</a:t>
            </a:r>
            <a:r>
              <a:rPr lang="de-DE" dirty="0"/>
              <a:t> Regelungen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416900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29920"/>
            <a:ext cx="8229600" cy="4525963"/>
          </a:xfrm>
        </p:spPr>
        <p:txBody>
          <a:bodyPr>
            <a:normAutofit lnSpcReduction="10000"/>
          </a:bodyPr>
          <a:lstStyle/>
          <a:p>
            <a:pPr>
              <a:buFont typeface="Wingdings" pitchFamily="2" charset="2"/>
              <a:buChar char="Ø"/>
            </a:pPr>
            <a:r>
              <a:rPr lang="de-DE" sz="2800" dirty="0"/>
              <a:t> Über die Schulfähigkeit entscheidet die  Schulleitung anhand der Beobachtungen der Erzieherinnen, der Lehrkräfte oder eines Schulpsychologen.</a:t>
            </a:r>
          </a:p>
          <a:p>
            <a:pPr>
              <a:buFont typeface="Wingdings" pitchFamily="2" charset="2"/>
              <a:buChar char="Ø"/>
            </a:pPr>
            <a:r>
              <a:rPr lang="de-DE" sz="2800" b="1" dirty="0"/>
              <a:t> Wird das Kind aufgenommen, so gilt es als </a:t>
            </a:r>
          </a:p>
          <a:p>
            <a:pPr marL="0" indent="0">
              <a:buNone/>
            </a:pPr>
            <a:r>
              <a:rPr lang="de-DE" sz="2800" b="1" dirty="0"/>
              <a:t>     schulpflichtig.</a:t>
            </a:r>
            <a:endParaRPr lang="de-DE" sz="2800" dirty="0"/>
          </a:p>
          <a:p>
            <a:pPr>
              <a:buFont typeface="Wingdings" pitchFamily="2" charset="2"/>
              <a:buChar char="Ø"/>
            </a:pPr>
            <a:r>
              <a:rPr lang="de-DE" sz="2800" b="1" dirty="0"/>
              <a:t> Wird der Antrag abgelehnt, so gilt dies nicht </a:t>
            </a:r>
          </a:p>
          <a:p>
            <a:pPr marL="0" indent="0">
              <a:buNone/>
            </a:pPr>
            <a:r>
              <a:rPr lang="de-DE" sz="2800" b="1" dirty="0"/>
              <a:t>     als Zurückstellung.</a:t>
            </a:r>
            <a:r>
              <a:rPr lang="de-DE" sz="2800" dirty="0"/>
              <a:t> </a:t>
            </a:r>
          </a:p>
          <a:p>
            <a:pPr>
              <a:buFont typeface="Wingdings" pitchFamily="2" charset="2"/>
              <a:buChar char="Ø"/>
            </a:pPr>
            <a:r>
              <a:rPr lang="de-DE" sz="2800" dirty="0"/>
              <a:t> Antrag bitte bis zum </a:t>
            </a:r>
            <a:r>
              <a:rPr lang="de-DE" sz="2800" b="1" dirty="0"/>
              <a:t> 18.02.2026</a:t>
            </a:r>
            <a:r>
              <a:rPr lang="de-DE" sz="2800" dirty="0"/>
              <a:t> im Sekretariat </a:t>
            </a:r>
          </a:p>
          <a:p>
            <a:pPr marL="0" indent="0">
              <a:buNone/>
            </a:pPr>
            <a:r>
              <a:rPr lang="de-DE" sz="2800" dirty="0"/>
              <a:t>     der Grundschule </a:t>
            </a:r>
            <a:r>
              <a:rPr lang="de-DE" sz="2800" dirty="0" err="1"/>
              <a:t>Waakirchen</a:t>
            </a:r>
            <a:r>
              <a:rPr lang="de-DE" sz="2800" dirty="0"/>
              <a:t> abgeben</a:t>
            </a:r>
          </a:p>
          <a:p>
            <a:endParaRPr lang="de-DE" dirty="0"/>
          </a:p>
        </p:txBody>
      </p:sp>
      <p:sp>
        <p:nvSpPr>
          <p:cNvPr id="2" name="Titel 1"/>
          <p:cNvSpPr>
            <a:spLocks noGrp="1"/>
          </p:cNvSpPr>
          <p:nvPr>
            <p:ph type="title"/>
          </p:nvPr>
        </p:nvSpPr>
        <p:spPr>
          <a:xfrm>
            <a:off x="457200" y="338328"/>
            <a:ext cx="6419056" cy="1146456"/>
          </a:xfrm>
        </p:spPr>
        <p:txBody>
          <a:bodyPr/>
          <a:lstStyle/>
          <a:p>
            <a:r>
              <a:rPr lang="de-DE" dirty="0"/>
              <a:t>Gesetzliche Regelungen</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04664"/>
            <a:ext cx="1734145" cy="1211755"/>
          </a:xfrm>
          <a:prstGeom prst="rect">
            <a:avLst/>
          </a:prstGeom>
        </p:spPr>
      </p:pic>
    </p:spTree>
    <p:extLst>
      <p:ext uri="{BB962C8B-B14F-4D97-AF65-F5344CB8AC3E}">
        <p14:creationId xmlns:p14="http://schemas.microsoft.com/office/powerpoint/2010/main" val="3444685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llen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ellen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ellen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2196</Words>
  <Application>Microsoft Office PowerPoint</Application>
  <PresentationFormat>Bildschirmpräsentation (4:3)</PresentationFormat>
  <Paragraphs>332</Paragraphs>
  <Slides>43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43</vt:i4>
      </vt:variant>
    </vt:vector>
  </HeadingPairs>
  <TitlesOfParts>
    <vt:vector size="49" baseType="lpstr">
      <vt:lpstr>Calibri</vt:lpstr>
      <vt:lpstr>Candara</vt:lpstr>
      <vt:lpstr>Symbol</vt:lpstr>
      <vt:lpstr>Tahoma</vt:lpstr>
      <vt:lpstr>Wingdings</vt:lpstr>
      <vt:lpstr>Wellenform</vt:lpstr>
      <vt:lpstr>Mein Kind kommt in die Schule</vt:lpstr>
      <vt:lpstr>Inhalte des Abends</vt:lpstr>
      <vt:lpstr>Begrüßung und Vorstellung</vt:lpstr>
      <vt:lpstr>Die Schule in Waakirchen</vt:lpstr>
      <vt:lpstr>Die Schule in Waakirchen</vt:lpstr>
      <vt:lpstr>Schulkindbetreuung</vt:lpstr>
      <vt:lpstr>Buslinien</vt:lpstr>
      <vt:lpstr>Gesetzliche Regelungen</vt:lpstr>
      <vt:lpstr>Gesetzliche Regelungen</vt:lpstr>
      <vt:lpstr>Gesetzliche Regelungen</vt:lpstr>
      <vt:lpstr>Gesetzliche Regelungen</vt:lpstr>
      <vt:lpstr>Schulische Kontakte  bis September</vt:lpstr>
      <vt:lpstr>Schulische Kontakte  bis September</vt:lpstr>
      <vt:lpstr>Wie geht es dann weiter?</vt:lpstr>
      <vt:lpstr>Schuleinschreibung</vt:lpstr>
      <vt:lpstr>Schuleinschreibung</vt:lpstr>
      <vt:lpstr>Schuleinschreibung</vt:lpstr>
      <vt:lpstr>Schuleinschreibung</vt:lpstr>
      <vt:lpstr>Schuleinschreibung</vt:lpstr>
      <vt:lpstr>Schuleinschreibung</vt:lpstr>
      <vt:lpstr>Schuleinschreibung</vt:lpstr>
      <vt:lpstr>Schuleinschreibung</vt:lpstr>
      <vt:lpstr>Schuleinschreibung</vt:lpstr>
      <vt:lpstr>Schuleinschreibung</vt:lpstr>
      <vt:lpstr>Schuleinschreibung</vt:lpstr>
      <vt:lpstr>Zurückstellung</vt:lpstr>
      <vt:lpstr>PowerPoint-Präsentation</vt:lpstr>
      <vt:lpstr>Was erwartet Ihr Kind in der Schule? – Was können Sie bis September noch tun?</vt:lpstr>
      <vt:lpstr>Was erwartet Ihr Kind in der Schule? – Was können Sie bis September noch tun?</vt:lpstr>
      <vt:lpstr>Im mathematischen Bereich</vt:lpstr>
      <vt:lpstr>Im mathematischen Bereich</vt:lpstr>
      <vt:lpstr>Im sprachlichen Bereich</vt:lpstr>
      <vt:lpstr>Im sprachlichen Bereich</vt:lpstr>
      <vt:lpstr>Im Arbeitsverhalten und bei der Konzentration</vt:lpstr>
      <vt:lpstr>Im Arbeitsverhalten und bei der Konzentration</vt:lpstr>
      <vt:lpstr>Im motorischen Bereich</vt:lpstr>
      <vt:lpstr>Im motorischen Bereich</vt:lpstr>
      <vt:lpstr>Im sozialen Bereich</vt:lpstr>
      <vt:lpstr>Im sozialen Bereich</vt:lpstr>
      <vt:lpstr>Das ist uns besonders wichtig</vt:lpstr>
      <vt:lpstr>Wie sieht der Schulalltag aus?</vt:lpstr>
      <vt:lpstr>Der erste Schultag</vt:lpstr>
      <vt:lpstr>PowerPoint-Präsentation</vt:lpstr>
    </vt:vector>
  </TitlesOfParts>
  <Company>Stadt Bad Tölz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dc:title>
  <dc:creator>Holger Kraus</dc:creator>
  <cp:lastModifiedBy>Holger Kraus</cp:lastModifiedBy>
  <cp:revision>326</cp:revision>
  <cp:lastPrinted>2026-02-24T10:56:51Z</cp:lastPrinted>
  <dcterms:created xsi:type="dcterms:W3CDTF">2012-02-06T19:35:45Z</dcterms:created>
  <dcterms:modified xsi:type="dcterms:W3CDTF">2026-02-24T10:59:48Z</dcterms:modified>
</cp:coreProperties>
</file>